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sldIdLst>
    <p:sldId id="256" r:id="rId2"/>
    <p:sldId id="257" r:id="rId3"/>
    <p:sldId id="268" r:id="rId4"/>
    <p:sldId id="270" r:id="rId5"/>
    <p:sldId id="273" r:id="rId6"/>
    <p:sldId id="272" r:id="rId7"/>
    <p:sldId id="258" r:id="rId8"/>
    <p:sldId id="269" r:id="rId9"/>
    <p:sldId id="259" r:id="rId10"/>
    <p:sldId id="262" r:id="rId11"/>
    <p:sldId id="260" r:id="rId12"/>
    <p:sldId id="266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8D2"/>
    <a:srgbClr val="9966FF"/>
    <a:srgbClr val="0000FF"/>
    <a:srgbClr val="000000"/>
    <a:srgbClr val="3333CC"/>
    <a:srgbClr val="FF3399"/>
    <a:srgbClr val="FF00FF"/>
    <a:srgbClr val="0099FF"/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4" autoAdjust="0"/>
    <p:restoredTop sz="94660"/>
  </p:normalViewPr>
  <p:slideViewPr>
    <p:cSldViewPr>
      <p:cViewPr varScale="1">
        <p:scale>
          <a:sx n="87" d="100"/>
          <a:sy n="87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34673C-4E28-419C-896D-35DCD9AABE99}" type="datetimeFigureOut">
              <a:rPr lang="zh-TW" altLang="en-US" smtClean="0"/>
              <a:t>2016/9/12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3CFC42-AACC-424B-AB75-EC9CD8822119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673C-4E28-419C-896D-35DCD9AABE99}" type="datetimeFigureOut">
              <a:rPr lang="zh-TW" altLang="en-US" smtClean="0"/>
              <a:t>2016/9/12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FC42-AACC-424B-AB75-EC9CD8822119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673C-4E28-419C-896D-35DCD9AABE99}" type="datetimeFigureOut">
              <a:rPr lang="zh-TW" altLang="en-US" smtClean="0"/>
              <a:t>2016/9/12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FC42-AACC-424B-AB75-EC9CD8822119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673C-4E28-419C-896D-35DCD9AABE99}" type="datetimeFigureOut">
              <a:rPr lang="zh-TW" altLang="en-US" smtClean="0"/>
              <a:t>2016/9/12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FC42-AACC-424B-AB75-EC9CD882211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673C-4E28-419C-896D-35DCD9AABE99}" type="datetimeFigureOut">
              <a:rPr lang="zh-TW" altLang="en-US" smtClean="0"/>
              <a:t>2016/9/12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FC42-AACC-424B-AB75-EC9CD88221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673C-4E28-419C-896D-35DCD9AABE99}" type="datetimeFigureOut">
              <a:rPr lang="zh-TW" altLang="en-US" smtClean="0"/>
              <a:t>2016/9/12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FC42-AACC-424B-AB75-EC9CD882211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673C-4E28-419C-896D-35DCD9AABE99}" type="datetimeFigureOut">
              <a:rPr lang="zh-TW" altLang="en-US" smtClean="0"/>
              <a:t>2016/9/12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FC42-AACC-424B-AB75-EC9CD8822119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673C-4E28-419C-896D-35DCD9AABE99}" type="datetimeFigureOut">
              <a:rPr lang="zh-TW" altLang="en-US" smtClean="0"/>
              <a:t>2016/9/12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FC42-AACC-424B-AB75-EC9CD8822119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673C-4E28-419C-896D-35DCD9AABE99}" type="datetimeFigureOut">
              <a:rPr lang="zh-TW" altLang="en-US" smtClean="0"/>
              <a:t>2016/9/12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FC42-AACC-424B-AB75-EC9CD88221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673C-4E28-419C-896D-35DCD9AABE99}" type="datetimeFigureOut">
              <a:rPr lang="zh-TW" altLang="en-US" smtClean="0"/>
              <a:t>2016/9/12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FC42-AACC-424B-AB75-EC9CD88221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673C-4E28-419C-896D-35DCD9AABE99}" type="datetimeFigureOut">
              <a:rPr lang="zh-TW" altLang="en-US" smtClean="0"/>
              <a:t>2016/9/12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CFC42-AACC-424B-AB75-EC9CD88221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A34673C-4E28-419C-896D-35DCD9AABE99}" type="datetimeFigureOut">
              <a:rPr lang="zh-TW" altLang="en-US" smtClean="0"/>
              <a:t>2016/9/12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C3CFC42-AACC-424B-AB75-EC9CD882211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les.cyc.edu.tw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16124" y="391082"/>
            <a:ext cx="8568952" cy="2081199"/>
          </a:xfrm>
        </p:spPr>
        <p:txBody>
          <a:bodyPr>
            <a:noAutofit/>
          </a:bodyPr>
          <a:lstStyle/>
          <a:p>
            <a:r>
              <a:rPr lang="en-US" altLang="zh-TW" sz="6000" dirty="0">
                <a:solidFill>
                  <a:schemeClr val="bg2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6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孩子是我們共同的</a:t>
            </a:r>
            <a:r>
              <a:rPr lang="zh-TW" altLang="en-US" sz="6000" dirty="0">
                <a:solidFill>
                  <a:schemeClr val="bg2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en-US" altLang="zh-TW" sz="6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6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5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5800" dirty="0">
              <a:solidFill>
                <a:schemeClr val="bg2">
                  <a:lumMod val="60000"/>
                  <a:lumOff val="4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851920" y="5298886"/>
            <a:ext cx="5637010" cy="1152128"/>
          </a:xfrm>
        </p:spPr>
        <p:txBody>
          <a:bodyPr>
            <a:noAutofit/>
          </a:bodyPr>
          <a:lstStyle/>
          <a:p>
            <a:r>
              <a:rPr lang="zh-TW" altLang="en-US" sz="48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導師：陳雅惠</a:t>
            </a:r>
            <a:endParaRPr lang="zh-TW" altLang="en-US" sz="48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24136" y="2348880"/>
            <a:ext cx="835292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200" dirty="0">
                <a:solidFill>
                  <a:srgbClr val="00B05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教育之道無他，唯愛與</a:t>
            </a:r>
            <a:r>
              <a:rPr lang="zh-TW" altLang="en-US" sz="5200" dirty="0" smtClean="0">
                <a:solidFill>
                  <a:srgbClr val="00B050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榜樣</a:t>
            </a:r>
            <a:endParaRPr lang="zh-TW" altLang="en-US" sz="5200" dirty="0">
              <a:solidFill>
                <a:srgbClr val="00B05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292080" y="4437112"/>
            <a:ext cx="295232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三年甲班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24" y="4023093"/>
            <a:ext cx="4314618" cy="242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61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3" y="1700808"/>
            <a:ext cx="8064896" cy="4752528"/>
          </a:xfr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r>
              <a:rPr lang="zh-TW" altLang="en-US" sz="3900" b="1" dirty="0" smtClean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注意視力保健</a:t>
            </a:r>
            <a:r>
              <a:rPr lang="en-US" altLang="zh-TW" sz="3900" b="1" dirty="0" smtClean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看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電視要遵守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3010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原則，每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分鐘休息</a:t>
            </a:r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分鐘，每天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總時數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少於 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小時。  </a:t>
            </a:r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algn="ctr">
              <a:buNone/>
            </a:pPr>
            <a:r>
              <a:rPr lang="en-US" altLang="zh-TW" sz="4200" b="1" dirty="0" smtClean="0">
                <a:solidFill>
                  <a:srgbClr val="00B050"/>
                </a:solidFill>
                <a:latin typeface="華康古印體" panose="03010509000000000000" pitchFamily="65" charset="-120"/>
                <a:ea typeface="華康古印體" panose="03010509000000000000" pitchFamily="65" charset="-120"/>
              </a:rPr>
              <a:t>【3C</a:t>
            </a:r>
            <a:r>
              <a:rPr lang="zh-TW" altLang="en-US" sz="4200" b="1" dirty="0" smtClean="0">
                <a:solidFill>
                  <a:srgbClr val="00B050"/>
                </a:solidFill>
                <a:latin typeface="華康古印體" panose="03010509000000000000" pitchFamily="65" charset="-120"/>
                <a:ea typeface="華康古印體" panose="03010509000000000000" pitchFamily="65" charset="-120"/>
              </a:rPr>
              <a:t>產品</a:t>
            </a:r>
            <a:r>
              <a:rPr lang="en-US" altLang="zh-TW" sz="4200" b="1" dirty="0" smtClean="0">
                <a:solidFill>
                  <a:srgbClr val="00B050"/>
                </a:solidFill>
                <a:latin typeface="華康古印體" panose="03010509000000000000" pitchFamily="65" charset="-120"/>
                <a:ea typeface="華康古印體" panose="03010509000000000000" pitchFamily="65" charset="-120"/>
              </a:rPr>
              <a:t>~</a:t>
            </a:r>
            <a:r>
              <a:rPr lang="zh-TW" altLang="en-US" sz="4200" b="1" dirty="0" smtClean="0">
                <a:solidFill>
                  <a:srgbClr val="00B050"/>
                </a:solidFill>
                <a:latin typeface="華康古印體" panose="03010509000000000000" pitchFamily="65" charset="-120"/>
                <a:ea typeface="華康古印體" panose="03010509000000000000" pitchFamily="65" charset="-120"/>
              </a:rPr>
              <a:t>護</a:t>
            </a:r>
            <a:r>
              <a:rPr lang="zh-TW" altLang="en-US" sz="4200" b="1" dirty="0">
                <a:solidFill>
                  <a:srgbClr val="00B050"/>
                </a:solidFill>
                <a:latin typeface="華康古印體" panose="03010509000000000000" pitchFamily="65" charset="-120"/>
                <a:ea typeface="華康古印體" panose="03010509000000000000" pitchFamily="65" charset="-120"/>
              </a:rPr>
              <a:t>眼</a:t>
            </a:r>
            <a:r>
              <a:rPr lang="en-US" altLang="zh-TW" sz="4200" b="1" dirty="0" smtClean="0">
                <a:solidFill>
                  <a:srgbClr val="00B050"/>
                </a:solidFill>
                <a:latin typeface="華康古印體" panose="03010509000000000000" pitchFamily="65" charset="-120"/>
                <a:ea typeface="華康古印體" panose="03010509000000000000" pitchFamily="65" charset="-120"/>
              </a:rPr>
              <a:t>333】</a:t>
            </a:r>
          </a:p>
          <a:p>
            <a:pPr marL="0" indent="0" algn="ctr">
              <a:buNone/>
            </a:pPr>
            <a:r>
              <a:rPr lang="zh-TW" altLang="en-US" sz="2800" b="1" dirty="0">
                <a:solidFill>
                  <a:srgbClr val="00B050"/>
                </a:solidFill>
                <a:latin typeface="華康古印體" panose="03010509000000000000" pitchFamily="65" charset="-120"/>
                <a:ea typeface="華康古印體" panose="03010509000000000000" pitchFamily="65" charset="-120"/>
              </a:rPr>
              <a:t> </a:t>
            </a:r>
            <a:r>
              <a:rPr lang="zh-TW" altLang="en-US" sz="2800" b="1" dirty="0" smtClean="0">
                <a:solidFill>
                  <a:srgbClr val="00B050"/>
                </a:solidFill>
                <a:latin typeface="華康古印體" panose="03010509000000000000" pitchFamily="65" charset="-120"/>
                <a:ea typeface="華康古印體" panose="03010509000000000000" pitchFamily="65" charset="-120"/>
              </a:rPr>
              <a:t>  用</a:t>
            </a:r>
            <a:r>
              <a:rPr lang="zh-TW" altLang="en-US" sz="2800" b="1" dirty="0">
                <a:solidFill>
                  <a:srgbClr val="00B050"/>
                </a:solidFill>
                <a:latin typeface="華康古印體" panose="03010509000000000000" pitchFamily="65" charset="-120"/>
                <a:ea typeface="華康古印體" panose="03010509000000000000" pitchFamily="65" charset="-120"/>
              </a:rPr>
              <a:t>眼</a:t>
            </a:r>
            <a:r>
              <a:rPr lang="en-US" altLang="zh-TW" sz="2800" b="1" dirty="0">
                <a:solidFill>
                  <a:srgbClr val="00B050"/>
                </a:solidFill>
                <a:latin typeface="華康古印體" panose="03010509000000000000" pitchFamily="65" charset="-120"/>
                <a:ea typeface="華康古印體" panose="03010509000000000000" pitchFamily="65" charset="-120"/>
              </a:rPr>
              <a:t>30</a:t>
            </a:r>
            <a:r>
              <a:rPr lang="zh-TW" altLang="en-US" sz="2800" b="1" dirty="0">
                <a:solidFill>
                  <a:srgbClr val="00B050"/>
                </a:solidFill>
                <a:latin typeface="華康古印體" panose="03010509000000000000" pitchFamily="65" charset="-120"/>
                <a:ea typeface="華康古印體" panose="03010509000000000000" pitchFamily="65" charset="-120"/>
              </a:rPr>
              <a:t>分鐘、休息</a:t>
            </a:r>
            <a:r>
              <a:rPr lang="en-US" altLang="zh-TW" sz="2800" b="1" dirty="0">
                <a:solidFill>
                  <a:srgbClr val="00B050"/>
                </a:solidFill>
                <a:latin typeface="華康古印體" panose="03010509000000000000" pitchFamily="65" charset="-120"/>
                <a:ea typeface="華康古印體" panose="03010509000000000000" pitchFamily="65" charset="-120"/>
              </a:rPr>
              <a:t>3</a:t>
            </a:r>
            <a:r>
              <a:rPr lang="zh-TW" altLang="en-US" sz="2800" b="1" dirty="0">
                <a:solidFill>
                  <a:srgbClr val="00B050"/>
                </a:solidFill>
                <a:latin typeface="華康古印體" panose="03010509000000000000" pitchFamily="65" charset="-120"/>
                <a:ea typeface="華康古印體" panose="03010509000000000000" pitchFamily="65" charset="-120"/>
              </a:rPr>
              <a:t>分鐘，</a:t>
            </a:r>
            <a:r>
              <a:rPr lang="zh-TW" altLang="en-US" sz="2800" b="1" dirty="0" smtClean="0">
                <a:solidFill>
                  <a:srgbClr val="00B050"/>
                </a:solidFill>
                <a:latin typeface="華康古印體" panose="03010509000000000000" pitchFamily="65" charset="-120"/>
                <a:ea typeface="華康古印體" panose="03010509000000000000" pitchFamily="65" charset="-120"/>
              </a:rPr>
              <a:t>將視線</a:t>
            </a:r>
            <a:r>
              <a:rPr lang="zh-TW" altLang="en-US" sz="2800" b="1" dirty="0">
                <a:solidFill>
                  <a:srgbClr val="00B050"/>
                </a:solidFill>
                <a:latin typeface="華康古印體" panose="03010509000000000000" pitchFamily="65" charset="-120"/>
                <a:ea typeface="華康古印體" panose="03010509000000000000" pitchFamily="65" charset="-120"/>
              </a:rPr>
              <a:t>移至</a:t>
            </a:r>
            <a:r>
              <a:rPr lang="en-US" altLang="zh-TW" sz="2800" b="1" dirty="0">
                <a:solidFill>
                  <a:srgbClr val="00B050"/>
                </a:solidFill>
                <a:latin typeface="華康古印體" panose="03010509000000000000" pitchFamily="65" charset="-120"/>
                <a:ea typeface="華康古印體" panose="03010509000000000000" pitchFamily="65" charset="-120"/>
              </a:rPr>
              <a:t>3</a:t>
            </a:r>
            <a:r>
              <a:rPr lang="zh-TW" altLang="en-US" sz="2800" b="1" dirty="0">
                <a:solidFill>
                  <a:srgbClr val="00B050"/>
                </a:solidFill>
                <a:latin typeface="華康古印體" panose="03010509000000000000" pitchFamily="65" charset="-120"/>
                <a:ea typeface="華康古印體" panose="03010509000000000000" pitchFamily="65" charset="-120"/>
              </a:rPr>
              <a:t>公尺</a:t>
            </a:r>
            <a:r>
              <a:rPr lang="zh-TW" altLang="en-US" sz="2800" b="1" dirty="0" smtClean="0">
                <a:solidFill>
                  <a:srgbClr val="00B050"/>
                </a:solidFill>
                <a:latin typeface="華康古印體" panose="03010509000000000000" pitchFamily="65" charset="-120"/>
                <a:ea typeface="華康古印體" panose="03010509000000000000" pitchFamily="65" charset="-120"/>
              </a:rPr>
              <a:t>外遠處，可幫助眼睛放鬆休息。  </a:t>
            </a:r>
            <a:endParaRPr lang="en-US" altLang="zh-TW" sz="2800" b="1" dirty="0" smtClean="0">
              <a:solidFill>
                <a:srgbClr val="00B050"/>
              </a:solidFill>
              <a:latin typeface="華康古印體" panose="03010509000000000000" pitchFamily="65" charset="-120"/>
              <a:ea typeface="華康古印體" panose="0301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看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書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或寫字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，保持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35-40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公分的距離。 </a:t>
            </a:r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光線要充足，桌面照度至少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350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米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燭光以上。</a:t>
            </a:r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32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sz="6600" dirty="0" smtClean="0">
                <a:solidFill>
                  <a:srgbClr val="7030A0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rPr>
              <a:t>身體健康</a:t>
            </a:r>
            <a:r>
              <a:rPr lang="en-US" altLang="zh-TW" sz="6600" dirty="0" smtClean="0">
                <a:latin typeface="華康勘亭流" panose="03000909000000000000" pitchFamily="65" charset="-120"/>
                <a:ea typeface="華康勘亭流" panose="03000909000000000000" pitchFamily="65" charset="-120"/>
              </a:rPr>
              <a:t>…</a:t>
            </a:r>
            <a:r>
              <a:rPr lang="zh-TW" altLang="en-US" sz="6600" dirty="0" smtClean="0">
                <a:latin typeface="華康勘亭流" panose="03000909000000000000" pitchFamily="65" charset="-120"/>
                <a:ea typeface="華康勘亭流" panose="03000909000000000000" pitchFamily="65" charset="-120"/>
              </a:rPr>
              <a:t>快樂學習</a:t>
            </a:r>
            <a:endParaRPr lang="zh-TW" altLang="en-US" sz="6600" dirty="0">
              <a:latin typeface="華康勘亭流" panose="03000909000000000000" pitchFamily="65" charset="-120"/>
              <a:ea typeface="華康勘亭流" panose="030009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081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700808"/>
            <a:ext cx="8064896" cy="4824536"/>
          </a:xfr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書包</a:t>
            </a:r>
            <a:r>
              <a:rPr lang="zh-TW" altLang="en-US" sz="3200" b="1" dirty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減</a:t>
            </a:r>
            <a:r>
              <a:rPr lang="zh-TW" altLang="en-US" sz="3200" b="1" dirty="0" smtClean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en-US" altLang="zh-TW" sz="3200" b="1" dirty="0" smtClean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32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書包</a:t>
            </a:r>
            <a:r>
              <a:rPr lang="zh-TW" altLang="en-US" sz="32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超重將影響孩童脊柱生長</a:t>
            </a:r>
            <a:r>
              <a:rPr lang="zh-TW" altLang="en-US" sz="32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！</a:t>
            </a:r>
            <a:endParaRPr lang="en-US" altLang="zh-TW" sz="3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32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32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重量</a:t>
            </a:r>
            <a:r>
              <a:rPr lang="zh-TW" altLang="en-US" sz="3200" b="1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32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超過</a:t>
            </a:r>
            <a:r>
              <a:rPr lang="zh-TW" altLang="en-US" sz="3200" b="1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體重的</a:t>
            </a:r>
            <a:r>
              <a:rPr lang="en-US" altLang="zh-TW" sz="3200" b="1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12.5</a:t>
            </a:r>
            <a:r>
              <a:rPr lang="en-US" altLang="zh-TW" sz="32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%】</a:t>
            </a:r>
            <a:endParaRPr lang="zh-TW" altLang="en-US" sz="3200" b="1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 smtClean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交通安全</a:t>
            </a:r>
            <a:r>
              <a:rPr lang="en-US" altLang="zh-TW" sz="3200" b="1" dirty="0" smtClean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3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32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上下</a:t>
            </a:r>
            <a:r>
              <a:rPr lang="zh-TW" altLang="en-US" sz="32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</a:t>
            </a:r>
            <a:r>
              <a:rPr lang="zh-TW" altLang="en-US" sz="32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時，走路靠</a:t>
            </a:r>
            <a:r>
              <a:rPr lang="zh-TW" altLang="en-US" sz="32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右邊，騎</a:t>
            </a:r>
            <a:r>
              <a:rPr lang="zh-TW" altLang="en-US" sz="32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腳踏車或家長</a:t>
            </a:r>
            <a:r>
              <a:rPr lang="zh-TW" altLang="en-US" sz="32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騎乘機車</a:t>
            </a:r>
            <a:r>
              <a:rPr lang="zh-TW" altLang="en-US" sz="32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接送時</a:t>
            </a:r>
            <a:r>
              <a:rPr lang="zh-TW" altLang="en-US" sz="32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要</a:t>
            </a:r>
            <a:r>
              <a:rPr lang="zh-TW" altLang="en-US" sz="32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配戴安全帽。</a:t>
            </a:r>
            <a:endParaRPr lang="en-US" altLang="zh-TW" sz="3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 smtClean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水域安全</a:t>
            </a:r>
            <a:r>
              <a:rPr lang="en-US" altLang="zh-TW" sz="3200" b="1" dirty="0" smtClean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32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游泳或</a:t>
            </a:r>
            <a:r>
              <a:rPr lang="zh-TW" altLang="en-US" sz="32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戲水需有大人陪同才安全</a:t>
            </a:r>
            <a:r>
              <a:rPr lang="en-US" altLang="zh-TW" sz="32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!</a:t>
            </a:r>
            <a:endParaRPr lang="zh-TW" altLang="en-US" sz="3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sz="6600" dirty="0" smtClean="0">
                <a:solidFill>
                  <a:srgbClr val="7030A0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rPr>
              <a:t>身體健康</a:t>
            </a:r>
            <a:r>
              <a:rPr lang="en-US" altLang="zh-TW" sz="6600" dirty="0" smtClean="0">
                <a:latin typeface="華康勘亭流" panose="03000909000000000000" pitchFamily="65" charset="-120"/>
                <a:ea typeface="華康勘亭流" panose="03000909000000000000" pitchFamily="65" charset="-120"/>
              </a:rPr>
              <a:t>…</a:t>
            </a:r>
            <a:r>
              <a:rPr lang="zh-TW" altLang="en-US" sz="6600" dirty="0" smtClean="0">
                <a:latin typeface="華康勘亭流" panose="03000909000000000000" pitchFamily="65" charset="-120"/>
                <a:ea typeface="華康勘亭流" panose="03000909000000000000" pitchFamily="65" charset="-120"/>
              </a:rPr>
              <a:t>快樂學習</a:t>
            </a:r>
            <a:endParaRPr lang="zh-TW" altLang="en-US" sz="6600" dirty="0">
              <a:latin typeface="華康勘亭流" panose="03000909000000000000" pitchFamily="65" charset="-120"/>
              <a:ea typeface="華康勘亭流" panose="030009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744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2276872"/>
            <a:ext cx="7992888" cy="4176464"/>
          </a:xfrm>
          <a:gradFill flip="none" rotWithShape="1">
            <a:gsLst>
              <a:gs pos="0">
                <a:srgbClr val="9966FF">
                  <a:tint val="66000"/>
                  <a:satMod val="160000"/>
                </a:srgbClr>
              </a:gs>
              <a:gs pos="50000">
                <a:srgbClr val="9966FF">
                  <a:tint val="44500"/>
                  <a:satMod val="160000"/>
                </a:srgbClr>
              </a:gs>
              <a:gs pos="100000">
                <a:srgbClr val="9966FF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noFill/>
            <a:prstDash val="lgDash"/>
          </a:ln>
        </p:spPr>
        <p:txBody>
          <a:bodyPr>
            <a:normAutofit/>
          </a:bodyPr>
          <a:lstStyle/>
          <a:p>
            <a:endParaRPr lang="en-US" altLang="zh-TW" sz="800" b="1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班級網頁，關心孩子的校園點滴： </a:t>
            </a:r>
            <a:r>
              <a:rPr lang="en-US" altLang="zh-TW" sz="3200" b="1" dirty="0" smtClean="0">
                <a:solidFill>
                  <a:schemeClr val="tx2"/>
                </a:solidFill>
                <a:hlinkClick r:id="rId2"/>
              </a:rPr>
              <a:t>http</a:t>
            </a:r>
            <a:r>
              <a:rPr lang="en-US" altLang="zh-TW" sz="3200" b="1" dirty="0">
                <a:solidFill>
                  <a:schemeClr val="tx2"/>
                </a:solidFill>
                <a:hlinkClick r:id="rId2"/>
              </a:rPr>
              <a:t>://www.gles.cyc.edu.tw </a:t>
            </a:r>
            <a:endParaRPr lang="en-US" altLang="zh-TW" sz="3200" b="1" dirty="0" smtClean="0">
              <a:solidFill>
                <a:schemeClr val="tx2"/>
              </a:solidFill>
            </a:endParaRPr>
          </a:p>
          <a:p>
            <a:r>
              <a:rPr lang="zh-TW" altLang="en-US" sz="32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安排</a:t>
            </a:r>
            <a:r>
              <a:rPr lang="zh-TW" altLang="en-US" sz="3200" b="1" dirty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家訪</a:t>
            </a:r>
            <a:r>
              <a:rPr lang="zh-TW" altLang="en-US" sz="3200" b="1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或</a:t>
            </a:r>
            <a:r>
              <a:rPr lang="zh-TW" altLang="en-US" sz="3200" b="1" dirty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電訪</a:t>
            </a:r>
            <a:r>
              <a:rPr lang="zh-TW" altLang="en-US" sz="32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b="1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b="1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歡迎您利用</a:t>
            </a:r>
            <a:r>
              <a:rPr lang="zh-TW" altLang="en-US" sz="3200" b="1" dirty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家庭聯絡簿</a:t>
            </a:r>
            <a:r>
              <a:rPr lang="zh-TW" altLang="en-US" sz="3200" b="1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或</a:t>
            </a:r>
            <a:r>
              <a:rPr lang="zh-TW" altLang="en-US" sz="3200" b="1" dirty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電話</a:t>
            </a:r>
            <a:r>
              <a:rPr lang="zh-TW" altLang="en-US" sz="3200" b="1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與我連繫</a:t>
            </a:r>
            <a:r>
              <a:rPr lang="zh-TW" altLang="en-US" sz="32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800" b="1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800" b="1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solidFill>
                  <a:srgbClr val="7030A0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rPr>
              <a:t>孩子</a:t>
            </a:r>
            <a:r>
              <a:rPr lang="zh-TW" altLang="en-US" sz="3200" dirty="0">
                <a:solidFill>
                  <a:srgbClr val="7030A0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rPr>
              <a:t>的成長過程需要您、我的共同</a:t>
            </a:r>
            <a:r>
              <a:rPr lang="zh-TW" altLang="en-US" sz="3200" dirty="0" smtClean="0">
                <a:solidFill>
                  <a:srgbClr val="7030A0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rPr>
              <a:t>努力，</a:t>
            </a:r>
            <a:endParaRPr lang="en-US" altLang="zh-TW" sz="3200" dirty="0">
              <a:solidFill>
                <a:srgbClr val="7030A0"/>
              </a:solidFill>
              <a:latin typeface="華康勘亭流" panose="03000909000000000000" pitchFamily="65" charset="-120"/>
              <a:ea typeface="華康勘亭流" panose="030009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solidFill>
                  <a:srgbClr val="7030A0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rPr>
              <a:t> 讓</a:t>
            </a:r>
            <a:r>
              <a:rPr lang="zh-TW" altLang="en-US" sz="3200" dirty="0">
                <a:solidFill>
                  <a:srgbClr val="7030A0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rPr>
              <a:t>我們一起</a:t>
            </a:r>
            <a:r>
              <a:rPr lang="zh-TW" altLang="en-US" sz="3200" dirty="0" smtClean="0">
                <a:solidFill>
                  <a:srgbClr val="7030A0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rPr>
              <a:t>攜手，為</a:t>
            </a:r>
            <a:r>
              <a:rPr lang="zh-TW" altLang="en-US" sz="3200" dirty="0">
                <a:solidFill>
                  <a:srgbClr val="7030A0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rPr>
              <a:t>孩子的未來</a:t>
            </a:r>
            <a:r>
              <a:rPr lang="zh-TW" altLang="en-US" sz="3200" dirty="0" smtClean="0">
                <a:solidFill>
                  <a:srgbClr val="7030A0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rPr>
              <a:t>加油</a:t>
            </a:r>
            <a:r>
              <a:rPr lang="en-US" altLang="zh-TW" sz="3200" dirty="0" smtClean="0">
                <a:solidFill>
                  <a:srgbClr val="7030A0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rPr>
              <a:t>!</a:t>
            </a:r>
            <a:endParaRPr lang="en-US" altLang="zh-TW" sz="3200" dirty="0">
              <a:solidFill>
                <a:srgbClr val="7030A0"/>
              </a:solidFill>
              <a:latin typeface="華康勘亭流" panose="03000909000000000000" pitchFamily="65" charset="-120"/>
              <a:ea typeface="華康勘亭流" panose="030009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136904" cy="1126258"/>
          </a:xfrm>
        </p:spPr>
        <p:txBody>
          <a:bodyPr>
            <a:noAutofit/>
          </a:bodyPr>
          <a:lstStyle/>
          <a:p>
            <a:pPr algn="ctr"/>
            <a:r>
              <a:rPr lang="zh-TW" altLang="en-US" sz="6600" dirty="0" smtClean="0">
                <a:solidFill>
                  <a:srgbClr val="7030A0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rPr>
              <a:t>教育好夥伴</a:t>
            </a:r>
            <a:r>
              <a:rPr lang="en-US" altLang="zh-TW" sz="4800" dirty="0" smtClean="0">
                <a:latin typeface="華康勘亭流" panose="03000909000000000000" pitchFamily="65" charset="-120"/>
                <a:ea typeface="華康勘亭流" panose="03000909000000000000" pitchFamily="65" charset="-120"/>
              </a:rPr>
              <a:t>…</a:t>
            </a:r>
            <a:r>
              <a:rPr lang="zh-TW" altLang="en-US" sz="4800" dirty="0" smtClean="0">
                <a:latin typeface="華康勘亭流" panose="03000909000000000000" pitchFamily="65" charset="-120"/>
                <a:ea typeface="華康勘亭流" panose="03000909000000000000" pitchFamily="65" charset="-120"/>
              </a:rPr>
              <a:t>親師合作</a:t>
            </a:r>
            <a:endParaRPr lang="zh-TW" altLang="en-US" sz="4800" dirty="0">
              <a:latin typeface="華康勘亭流" panose="03000909000000000000" pitchFamily="65" charset="-120"/>
              <a:ea typeface="華康勘亭流" panose="030009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86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204864"/>
            <a:ext cx="8280920" cy="4320480"/>
          </a:xfrm>
          <a:noFill/>
        </p:spPr>
        <p:txBody>
          <a:bodyPr>
            <a:normAutofit lnSpcReduction="10000"/>
          </a:bodyPr>
          <a:lstStyle/>
          <a:p>
            <a:pPr algn="ctr"/>
            <a:endParaRPr lang="en-US" altLang="zh-TW" sz="900" dirty="0" smtClean="0">
              <a:solidFill>
                <a:srgbClr val="FF0066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900" dirty="0" smtClean="0">
              <a:solidFill>
                <a:srgbClr val="FF0066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000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每</a:t>
            </a:r>
            <a:r>
              <a:rPr lang="zh-TW" altLang="en-US" sz="4000" dirty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個孩子</a:t>
            </a:r>
            <a:r>
              <a:rPr lang="zh-TW" altLang="en-US" sz="4000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未必都出類拔萃，</a:t>
            </a:r>
            <a:endParaRPr lang="en-US" altLang="zh-TW" sz="4000" dirty="0" smtClean="0">
              <a:solidFill>
                <a:srgbClr val="FF0066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algn="ctr">
              <a:buNone/>
            </a:pPr>
            <a:r>
              <a:rPr lang="zh-TW" altLang="en-US" sz="4000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但</a:t>
            </a:r>
            <a:r>
              <a:rPr lang="zh-TW" altLang="en-US" sz="4000" dirty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一定是獨一無二</a:t>
            </a:r>
            <a:r>
              <a:rPr lang="zh-TW" altLang="en-US" sz="4000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的</a:t>
            </a:r>
            <a:r>
              <a:rPr lang="en-US" altLang="zh-TW" sz="4000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…</a:t>
            </a:r>
          </a:p>
          <a:p>
            <a:pPr marL="0" indent="0" algn="ctr">
              <a:buNone/>
            </a:pPr>
            <a:endParaRPr lang="en-US" altLang="zh-TW" sz="800" dirty="0" smtClean="0">
              <a:solidFill>
                <a:srgbClr val="FF0066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algn="ctr">
              <a:buNone/>
            </a:pPr>
            <a:endParaRPr lang="en-US" altLang="zh-TW" sz="800" dirty="0">
              <a:solidFill>
                <a:srgbClr val="FF0066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讓每</a:t>
            </a:r>
            <a:r>
              <a:rPr lang="zh-TW" altLang="en-US" sz="3800" b="1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個</a:t>
            </a:r>
            <a:r>
              <a:rPr lang="zh-TW" altLang="en-US" sz="38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孩子都能在安全的校園裡快樂學習，養成</a:t>
            </a:r>
            <a:r>
              <a:rPr lang="zh-TW" altLang="zh-TW" sz="38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zh-TW" sz="38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人感恩、對物珍惜、對事負責、對己</a:t>
            </a:r>
            <a:r>
              <a:rPr lang="zh-TW" altLang="zh-TW" sz="38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自信等</a:t>
            </a:r>
            <a:r>
              <a:rPr lang="zh-TW" altLang="zh-TW" sz="38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良好習性，並能隨時反省檢討。</a:t>
            </a:r>
          </a:p>
          <a:p>
            <a:pPr marL="0" indent="0">
              <a:buNone/>
            </a:pPr>
            <a:endParaRPr lang="en-US" altLang="zh-TW" sz="3800" b="1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zh-TW" altLang="en-US" sz="3800" b="1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0648"/>
            <a:ext cx="9036496" cy="1494656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zh-TW" altLang="en-US" sz="6000" dirty="0" smtClean="0"/>
              <a:t>  </a:t>
            </a:r>
            <a:r>
              <a:rPr lang="zh-TW" altLang="en-US" sz="7300" dirty="0" smtClean="0">
                <a:solidFill>
                  <a:srgbClr val="7030A0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rPr>
              <a:t>教育理念</a:t>
            </a:r>
            <a:r>
              <a:rPr lang="en-US" altLang="zh-TW" sz="4400" dirty="0" smtClean="0">
                <a:latin typeface="華康勘亭流" panose="03000909000000000000" pitchFamily="65" charset="-120"/>
                <a:ea typeface="華康勘亭流" panose="03000909000000000000" pitchFamily="65" charset="-120"/>
              </a:rPr>
              <a:t>…</a:t>
            </a:r>
            <a:r>
              <a:rPr lang="zh-TW" altLang="en-US" sz="4400" dirty="0" smtClean="0">
                <a:latin typeface="華康勘亭流" panose="03000909000000000000" pitchFamily="65" charset="-120"/>
                <a:ea typeface="華康勘亭流" panose="03000909000000000000" pitchFamily="65" charset="-120"/>
              </a:rPr>
              <a:t>品格教育。安全校園</a:t>
            </a:r>
            <a:endParaRPr lang="zh-TW" altLang="en-US" sz="4400" dirty="0">
              <a:solidFill>
                <a:srgbClr val="FFFF00"/>
              </a:solidFill>
              <a:latin typeface="華康勘亭流" panose="03000909000000000000" pitchFamily="65" charset="-120"/>
              <a:ea typeface="華康勘亭流" panose="030009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048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2204864"/>
            <a:ext cx="8136904" cy="4320480"/>
          </a:xfrm>
          <a:noFill/>
        </p:spPr>
        <p:txBody>
          <a:bodyPr>
            <a:normAutofit fontScale="92500"/>
          </a:bodyPr>
          <a:lstStyle/>
          <a:p>
            <a:r>
              <a:rPr lang="zh-TW" altLang="en-US" sz="3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一心：平等心</a:t>
            </a:r>
            <a:endParaRPr lang="en-US" altLang="zh-TW" sz="3800" b="1" dirty="0" smtClean="0">
              <a:solidFill>
                <a:srgbClr val="FF0066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en-US" sz="38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3800" b="1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歧視任何一個學生</a:t>
            </a:r>
            <a:r>
              <a:rPr lang="zh-TW" altLang="en-US" sz="38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4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en-US" sz="40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</a:t>
            </a:r>
            <a:endParaRPr lang="en-US" altLang="zh-TW" sz="4000" b="1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都</a:t>
            </a:r>
            <a:r>
              <a:rPr lang="zh-TW" altLang="en-US" sz="4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有其</a:t>
            </a:r>
            <a:r>
              <a:rPr lang="zh-TW" altLang="en-US" sz="40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特質，都</a:t>
            </a:r>
            <a:r>
              <a:rPr lang="zh-TW" altLang="en-US" sz="4000" b="1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應受到尊重</a:t>
            </a:r>
            <a:r>
              <a:rPr lang="zh-TW" altLang="en-US" sz="4000" b="1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b="1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9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</a:t>
            </a:r>
            <a:endParaRPr lang="en-US" altLang="zh-TW" sz="9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9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800" b="1" dirty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sz="3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意：關懷意</a:t>
            </a:r>
            <a:endParaRPr lang="en-US" altLang="zh-TW" sz="3800" b="1" dirty="0" smtClean="0">
              <a:solidFill>
                <a:srgbClr val="FF0066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8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        對</a:t>
            </a:r>
            <a:r>
              <a:rPr lang="zh-TW" altLang="en-US" sz="3800" b="1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孩子多一分</a:t>
            </a:r>
            <a:r>
              <a:rPr lang="zh-TW" altLang="en-US" sz="38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關懷，孩子就能</a:t>
            </a:r>
            <a:endParaRPr lang="en-US" altLang="zh-TW" sz="3800" b="1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800" b="1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8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       感受更多溫暖，不致誤入歧途。</a:t>
            </a:r>
            <a:endParaRPr lang="en-US" altLang="zh-TW" sz="3800" b="1" dirty="0" smtClean="0">
              <a:solidFill>
                <a:srgbClr val="FF0066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3800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980728"/>
            <a:ext cx="9036496" cy="1152128"/>
          </a:xfrm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r>
              <a:rPr lang="zh-TW" altLang="en-US" sz="6000" dirty="0" smtClean="0"/>
              <a:t>   </a:t>
            </a:r>
            <a:r>
              <a:rPr lang="zh-TW" altLang="en-US" sz="7300" dirty="0" smtClean="0">
                <a:solidFill>
                  <a:srgbClr val="7030A0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rPr>
              <a:t>教育態度</a:t>
            </a:r>
            <a:r>
              <a:rPr lang="en-US" altLang="zh-TW" sz="7300" dirty="0" smtClean="0">
                <a:latin typeface="華康勘亭流" panose="03000909000000000000" pitchFamily="65" charset="-120"/>
                <a:ea typeface="華康勘亭流" panose="03000909000000000000" pitchFamily="65" charset="-120"/>
              </a:rPr>
              <a:t>…</a:t>
            </a:r>
            <a:r>
              <a:rPr lang="zh-TW" altLang="en-US" sz="7300" dirty="0" smtClean="0">
                <a:latin typeface="華康勘亭流" panose="03000909000000000000" pitchFamily="65" charset="-120"/>
                <a:ea typeface="華康勘亭流" panose="03000909000000000000" pitchFamily="65" charset="-120"/>
              </a:rPr>
              <a:t>一心</a:t>
            </a:r>
            <a:r>
              <a:rPr lang="zh-TW" altLang="en-US" sz="7300" dirty="0">
                <a:latin typeface="華康勘亭流" panose="03000909000000000000" pitchFamily="65" charset="-120"/>
                <a:ea typeface="華康勘亭流" panose="03000909000000000000" pitchFamily="65" charset="-120"/>
              </a:rPr>
              <a:t>一</a:t>
            </a:r>
            <a:r>
              <a:rPr lang="zh-TW" altLang="en-US" sz="7300" dirty="0" smtClean="0">
                <a:latin typeface="華康勘亭流" panose="03000909000000000000" pitchFamily="65" charset="-120"/>
                <a:ea typeface="華康勘亭流" panose="03000909000000000000" pitchFamily="65" charset="-120"/>
              </a:rPr>
              <a:t>意</a:t>
            </a:r>
            <a:r>
              <a:rPr lang="en-US" altLang="zh-TW" sz="7300" b="1" spc="0" dirty="0">
                <a:solidFill>
                  <a:srgbClr val="FFFF00"/>
                </a:solidFill>
                <a:latin typeface="華康勘亭流" panose="03000909000000000000" pitchFamily="65" charset="-120"/>
                <a:ea typeface="華康勘亭流" panose="03000909000000000000" pitchFamily="65" charset="-120"/>
                <a:cs typeface="+mn-cs"/>
              </a:rPr>
              <a:t/>
            </a:r>
            <a:br>
              <a:rPr lang="en-US" altLang="zh-TW" sz="7300" b="1" spc="0" dirty="0">
                <a:solidFill>
                  <a:srgbClr val="FFFF00"/>
                </a:solidFill>
                <a:latin typeface="華康勘亭流" panose="03000909000000000000" pitchFamily="65" charset="-120"/>
                <a:ea typeface="華康勘亭流" panose="03000909000000000000" pitchFamily="65" charset="-120"/>
                <a:cs typeface="+mn-cs"/>
              </a:rPr>
            </a:br>
            <a:endParaRPr lang="zh-TW" altLang="en-US" sz="7300" dirty="0">
              <a:solidFill>
                <a:srgbClr val="FFFF00"/>
              </a:solidFill>
              <a:latin typeface="華康勘亭流" panose="03000909000000000000" pitchFamily="65" charset="-120"/>
              <a:ea typeface="華康勘亭流" panose="030009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018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700808"/>
            <a:ext cx="8064896" cy="4824536"/>
          </a:xfrm>
          <a:noFill/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altLang="zh-TW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800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品格力</a:t>
            </a:r>
            <a:r>
              <a:rPr lang="en-US" altLang="zh-TW" sz="12800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1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128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對</a:t>
            </a:r>
            <a:r>
              <a:rPr lang="zh-TW" altLang="en-US" sz="12800" b="1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人感恩、對事負責、對物珍惜、對</a:t>
            </a:r>
            <a:r>
              <a:rPr lang="zh-TW" altLang="en-US" sz="128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己</a:t>
            </a:r>
            <a:endParaRPr lang="en-US" altLang="zh-TW" sz="12800" b="1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12800" b="1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28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   自信的良善德行。</a:t>
            </a:r>
            <a:r>
              <a:rPr lang="zh-TW" altLang="zh-TW" sz="800" dirty="0"/>
              <a:t>習性，並能隨時反省檢討</a:t>
            </a:r>
            <a:endParaRPr lang="en-US" altLang="zh-TW" sz="12800" b="1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800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認同力</a:t>
            </a:r>
            <a:r>
              <a:rPr lang="en-US" altLang="zh-TW" sz="12800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12800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28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1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透過</a:t>
            </a:r>
            <a:r>
              <a:rPr lang="zh-TW" altLang="en-US" sz="1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走</a:t>
            </a:r>
            <a:r>
              <a:rPr lang="zh-TW" altLang="en-US" sz="1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讀或遊學的探索體驗</a:t>
            </a:r>
            <a:r>
              <a:rPr lang="zh-TW" altLang="en-US" sz="1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1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培育愛鄉</a:t>
            </a:r>
            <a:endParaRPr lang="en-US" altLang="zh-TW" sz="128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1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愛土的在</a:t>
            </a:r>
            <a:r>
              <a:rPr lang="zh-TW" altLang="en-US" sz="1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地認同及榮譽感</a:t>
            </a:r>
            <a:r>
              <a:rPr lang="zh-TW" altLang="en-US" sz="1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28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800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英語力</a:t>
            </a:r>
            <a:r>
              <a:rPr lang="en-US" altLang="zh-TW" sz="12800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12800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1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培育英語</a:t>
            </a:r>
            <a:r>
              <a:rPr lang="zh-TW" altLang="en-US" sz="1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基本</a:t>
            </a:r>
            <a:r>
              <a:rPr lang="zh-TW" altLang="en-US" sz="1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能力，增進</a:t>
            </a:r>
            <a:r>
              <a:rPr lang="zh-TW" altLang="en-US" sz="1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英語溝通的</a:t>
            </a:r>
            <a:r>
              <a:rPr lang="zh-TW" altLang="en-US" sz="1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自</a:t>
            </a:r>
            <a:endParaRPr lang="en-US" altLang="zh-TW" sz="128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1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信心，進而與國際</a:t>
            </a:r>
            <a:r>
              <a:rPr lang="zh-TW" altLang="en-US" sz="1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接</a:t>
            </a:r>
            <a:r>
              <a:rPr lang="zh-TW" altLang="en-US" sz="1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軌。</a:t>
            </a:r>
            <a:endParaRPr lang="zh-TW" altLang="en-US" sz="128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836712"/>
            <a:ext cx="9036496" cy="1008112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zh-TW" altLang="en-US" sz="6000" dirty="0" smtClean="0">
                <a:latin typeface="華康勘亭流" panose="03000909000000000000" pitchFamily="65" charset="-120"/>
                <a:ea typeface="華康勘亭流" panose="03000909000000000000" pitchFamily="65" charset="-120"/>
              </a:rPr>
              <a:t>  </a:t>
            </a:r>
            <a:r>
              <a:rPr lang="zh-TW" altLang="en-US" sz="7300" dirty="0" smtClean="0">
                <a:solidFill>
                  <a:srgbClr val="7030A0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rPr>
              <a:t>教育目標</a:t>
            </a:r>
            <a:r>
              <a:rPr lang="en-US" altLang="zh-TW" sz="7300" dirty="0" smtClean="0">
                <a:latin typeface="華康勘亭流" panose="03000909000000000000" pitchFamily="65" charset="-120"/>
                <a:ea typeface="華康勘亭流" panose="03000909000000000000" pitchFamily="65" charset="-120"/>
              </a:rPr>
              <a:t>…</a:t>
            </a:r>
            <a:r>
              <a:rPr lang="zh-TW" altLang="en-US" sz="7300" dirty="0" smtClean="0">
                <a:latin typeface="華康勘亭流" panose="03000909000000000000" pitchFamily="65" charset="-120"/>
                <a:ea typeface="華康勘亭流" panose="03000909000000000000" pitchFamily="65" charset="-120"/>
              </a:rPr>
              <a:t>落實五力</a:t>
            </a:r>
            <a:r>
              <a:rPr lang="en-US" altLang="zh-TW" sz="4100" b="1" spc="0" dirty="0" smtClean="0">
                <a:latin typeface="華康勘亭流" panose="03000909000000000000" pitchFamily="65" charset="-120"/>
                <a:ea typeface="華康勘亭流" panose="03000909000000000000" pitchFamily="65" charset="-120"/>
                <a:cs typeface="+mn-cs"/>
              </a:rPr>
              <a:t/>
            </a:r>
            <a:br>
              <a:rPr lang="en-US" altLang="zh-TW" sz="4100" b="1" spc="0" dirty="0" smtClean="0">
                <a:latin typeface="華康勘亭流" panose="03000909000000000000" pitchFamily="65" charset="-120"/>
                <a:ea typeface="華康勘亭流" panose="03000909000000000000" pitchFamily="65" charset="-120"/>
                <a:cs typeface="+mn-cs"/>
              </a:rPr>
            </a:br>
            <a:endParaRPr lang="zh-TW" altLang="en-US" sz="7300" dirty="0">
              <a:latin typeface="華康勘亭流" panose="03000909000000000000" pitchFamily="65" charset="-120"/>
              <a:ea typeface="華康勘亭流" panose="030009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010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2060848"/>
            <a:ext cx="8496944" cy="4248472"/>
          </a:xfrm>
        </p:spPr>
        <p:txBody>
          <a:bodyPr>
            <a:normAutofit fontScale="47500" lnSpcReduction="20000"/>
          </a:bodyPr>
          <a:lstStyle/>
          <a:p>
            <a:endParaRPr lang="en-US" altLang="zh-TW" sz="800" dirty="0" smtClean="0">
              <a:solidFill>
                <a:srgbClr val="FF0066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700" dirty="0" smtClean="0">
              <a:solidFill>
                <a:srgbClr val="FF0066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7100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健康力</a:t>
            </a:r>
            <a:r>
              <a:rPr lang="en-US" altLang="zh-TW" sz="7100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71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71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自主健康管理，</a:t>
            </a:r>
            <a:r>
              <a:rPr lang="zh-TW" altLang="en-US" sz="7100" b="1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養成均衡飲食、規律</a:t>
            </a:r>
            <a:r>
              <a:rPr lang="zh-TW" altLang="en-US" sz="71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運</a:t>
            </a:r>
            <a:endParaRPr lang="en-US" altLang="zh-TW" sz="7100" b="1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7100" b="1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71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   動</a:t>
            </a:r>
            <a:r>
              <a:rPr lang="zh-TW" altLang="en-US" sz="7100" b="1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、定時作息的好</a:t>
            </a:r>
            <a:r>
              <a:rPr lang="zh-TW" altLang="en-US" sz="71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習慣</a:t>
            </a:r>
            <a:r>
              <a:rPr lang="zh-TW" altLang="en-US" sz="71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7100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7100" dirty="0" smtClean="0">
              <a:solidFill>
                <a:srgbClr val="FF0066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7100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親水力</a:t>
            </a:r>
            <a:r>
              <a:rPr lang="en-US" altLang="zh-TW" sz="7100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r>
              <a:rPr lang="zh-TW" altLang="en-US" sz="71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71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親</a:t>
            </a:r>
            <a:r>
              <a:rPr lang="zh-TW" altLang="en-US" sz="71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水游泳與自救能力教學，培養安全</a:t>
            </a:r>
            <a:r>
              <a:rPr lang="zh-TW" altLang="en-US" sz="71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親</a:t>
            </a:r>
            <a:endParaRPr lang="en-US" altLang="zh-TW" sz="71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71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71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水</a:t>
            </a:r>
            <a:r>
              <a:rPr lang="zh-TW" altLang="en-US" sz="71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的認知、能力與態度</a:t>
            </a:r>
            <a:r>
              <a:rPr lang="zh-TW" altLang="en-US" sz="71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8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57734" y="980728"/>
            <a:ext cx="9036496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zh-TW" altLang="en-US" sz="6600" dirty="0" smtClean="0">
                <a:latin typeface="華康勘亭流" panose="03000909000000000000" pitchFamily="65" charset="-120"/>
                <a:ea typeface="華康勘亭流" panose="03000909000000000000" pitchFamily="65" charset="-120"/>
              </a:rPr>
              <a:t>  </a:t>
            </a:r>
            <a:r>
              <a:rPr lang="zh-TW" altLang="en-US" sz="6600" dirty="0" smtClean="0">
                <a:solidFill>
                  <a:srgbClr val="7030A0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rPr>
              <a:t>教育目標</a:t>
            </a:r>
            <a:r>
              <a:rPr lang="en-US" altLang="zh-TW" sz="6600" dirty="0" smtClean="0">
                <a:solidFill>
                  <a:schemeClr val="tx2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rPr>
              <a:t>…</a:t>
            </a:r>
            <a:r>
              <a:rPr lang="zh-TW" altLang="en-US" sz="6600" dirty="0" smtClean="0">
                <a:solidFill>
                  <a:schemeClr val="tx2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rPr>
              <a:t>落實五力</a:t>
            </a:r>
            <a:r>
              <a:rPr lang="en-US" altLang="zh-TW" sz="6600" b="1" dirty="0" smtClean="0">
                <a:solidFill>
                  <a:schemeClr val="tx2"/>
                </a:solidFill>
                <a:latin typeface="華康勘亭流" panose="03000909000000000000" pitchFamily="65" charset="-120"/>
                <a:ea typeface="華康勘亭流" panose="03000909000000000000" pitchFamily="65" charset="-120"/>
                <a:cs typeface="+mn-cs"/>
              </a:rPr>
              <a:t/>
            </a:r>
            <a:br>
              <a:rPr lang="en-US" altLang="zh-TW" sz="6600" b="1" dirty="0" smtClean="0">
                <a:solidFill>
                  <a:schemeClr val="tx2"/>
                </a:solidFill>
                <a:latin typeface="華康勘亭流" panose="03000909000000000000" pitchFamily="65" charset="-120"/>
                <a:ea typeface="華康勘亭流" panose="03000909000000000000" pitchFamily="65" charset="-120"/>
                <a:cs typeface="+mn-cs"/>
              </a:rPr>
            </a:br>
            <a:endParaRPr lang="zh-TW" altLang="en-US" sz="6600" dirty="0">
              <a:solidFill>
                <a:schemeClr val="tx2"/>
              </a:solidFill>
              <a:latin typeface="華康勘亭流" panose="03000909000000000000" pitchFamily="65" charset="-120"/>
              <a:ea typeface="華康勘亭流" panose="030009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99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2132856"/>
            <a:ext cx="7704856" cy="4104456"/>
          </a:xfrm>
          <a:gradFill flip="none" rotWithShape="1">
            <a:gsLst>
              <a:gs pos="0">
                <a:schemeClr val="accent1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1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1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4400" b="1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學生為</a:t>
            </a:r>
            <a:r>
              <a:rPr lang="zh-TW" altLang="en-US" sz="4400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主體，</a:t>
            </a:r>
            <a:endParaRPr lang="en-US" altLang="zh-TW" sz="4400" b="1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 師生互動共創</a:t>
            </a:r>
            <a:endParaRPr lang="en-US" altLang="zh-TW" sz="4400" b="1" dirty="0" smtClean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44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8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學習</a:t>
            </a:r>
            <a:r>
              <a:rPr lang="zh-TW" altLang="en-US" sz="48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共同體</a:t>
            </a:r>
            <a:r>
              <a:rPr lang="en-US" altLang="zh-TW" sz="44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…</a:t>
            </a:r>
          </a:p>
          <a:p>
            <a:pPr marL="0" indent="0">
              <a:buNone/>
            </a:pPr>
            <a:endParaRPr lang="zh-TW" altLang="en-US" sz="3800" b="1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9217024" cy="1152128"/>
          </a:xfrm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r>
              <a:rPr lang="zh-TW" altLang="en-US" sz="6000" dirty="0"/>
              <a:t> </a:t>
            </a:r>
            <a:r>
              <a:rPr lang="zh-TW" altLang="en-US" sz="6000" dirty="0" smtClean="0"/>
              <a:t>    </a:t>
            </a:r>
            <a:r>
              <a:rPr lang="zh-TW" altLang="en-US" sz="7300" dirty="0" smtClean="0">
                <a:solidFill>
                  <a:srgbClr val="7030A0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rPr>
              <a:t>教學方法：</a:t>
            </a:r>
            <a:r>
              <a:rPr lang="en-US" altLang="zh-TW" sz="4100" b="1" spc="0" dirty="0">
                <a:latin typeface="華康勘亭流" panose="03000909000000000000" pitchFamily="65" charset="-120"/>
                <a:ea typeface="華康勘亭流" panose="03000909000000000000" pitchFamily="65" charset="-120"/>
                <a:cs typeface="+mn-cs"/>
              </a:rPr>
              <a:t/>
            </a:r>
            <a:br>
              <a:rPr lang="en-US" altLang="zh-TW" sz="4100" b="1" spc="0" dirty="0">
                <a:latin typeface="華康勘亭流" panose="03000909000000000000" pitchFamily="65" charset="-120"/>
                <a:ea typeface="華康勘亭流" panose="03000909000000000000" pitchFamily="65" charset="-120"/>
                <a:cs typeface="+mn-cs"/>
              </a:rPr>
            </a:br>
            <a:endParaRPr lang="zh-TW" altLang="en-US" sz="7300" dirty="0">
              <a:latin typeface="華康勘亭流" panose="03000909000000000000" pitchFamily="65" charset="-120"/>
              <a:ea typeface="華康勘亭流" panose="03000909000000000000" pitchFamily="65" charset="-120"/>
            </a:endParaRPr>
          </a:p>
        </p:txBody>
      </p:sp>
      <p:pic>
        <p:nvPicPr>
          <p:cNvPr id="1026" name="Picture 2" descr="C:\Users\USER\Download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501008"/>
            <a:ext cx="2200275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84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2276872"/>
            <a:ext cx="7848872" cy="3744416"/>
          </a:xfr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zh-TW" sz="8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800" b="1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48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班級就像一個大家庭，建立</a:t>
            </a:r>
            <a:r>
              <a:rPr lang="zh-TW" altLang="en-US" sz="4800" b="1" dirty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有禮貌</a:t>
            </a:r>
            <a:r>
              <a:rPr lang="zh-TW" altLang="en-US" sz="48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48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愛整潔</a:t>
            </a:r>
            <a:r>
              <a:rPr lang="zh-TW" altLang="en-US" sz="48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4800" b="1" dirty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肯</a:t>
            </a:r>
            <a:r>
              <a:rPr lang="zh-TW" altLang="en-US" sz="4800" b="1" dirty="0" smtClean="0">
                <a:solidFill>
                  <a:srgbClr val="FF3399"/>
                </a:solidFill>
                <a:latin typeface="標楷體" pitchFamily="65" charset="-120"/>
                <a:ea typeface="標楷體" pitchFamily="65" charset="-120"/>
              </a:rPr>
              <a:t>學習</a:t>
            </a:r>
            <a:r>
              <a:rPr lang="zh-TW" altLang="en-US" sz="4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48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互幫忙</a:t>
            </a:r>
            <a:r>
              <a:rPr lang="zh-TW" altLang="en-US" sz="48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48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學習</a:t>
            </a:r>
            <a:r>
              <a:rPr lang="zh-TW" altLang="en-US" sz="48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共同體，讓</a:t>
            </a:r>
            <a:r>
              <a:rPr lang="zh-TW" altLang="en-US" sz="48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小朋友</a:t>
            </a:r>
            <a:r>
              <a:rPr lang="zh-TW" altLang="en-US" sz="48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可以</a:t>
            </a:r>
            <a:r>
              <a:rPr lang="zh-TW" altLang="en-US" sz="48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正</a:t>
            </a:r>
            <a:r>
              <a:rPr lang="zh-TW" altLang="en-US" sz="48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向快樂的發展</a:t>
            </a:r>
            <a:r>
              <a:rPr lang="en-US" altLang="zh-TW" sz="48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…</a:t>
            </a:r>
            <a:endParaRPr lang="zh-TW" altLang="en-US" sz="4800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568952" cy="1252728"/>
          </a:xfrm>
        </p:spPr>
        <p:txBody>
          <a:bodyPr>
            <a:noAutofit/>
          </a:bodyPr>
          <a:lstStyle/>
          <a:p>
            <a:pPr algn="l"/>
            <a:r>
              <a:rPr lang="zh-TW" altLang="en-US" sz="6600" dirty="0" smtClean="0">
                <a:solidFill>
                  <a:srgbClr val="7030A0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rPr>
              <a:t>班級</a:t>
            </a:r>
            <a:r>
              <a:rPr lang="zh-TW" altLang="en-US" sz="6600" dirty="0">
                <a:solidFill>
                  <a:srgbClr val="7030A0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rPr>
              <a:t>願</a:t>
            </a:r>
            <a:r>
              <a:rPr lang="zh-TW" altLang="en-US" sz="6600" dirty="0" smtClean="0">
                <a:solidFill>
                  <a:srgbClr val="7030A0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rPr>
              <a:t>景</a:t>
            </a:r>
            <a:r>
              <a:rPr lang="en-US" altLang="zh-TW" sz="6600" dirty="0" smtClean="0">
                <a:latin typeface="華康勘亭流" panose="03000909000000000000" pitchFamily="65" charset="-120"/>
                <a:ea typeface="華康勘亭流" panose="03000909000000000000" pitchFamily="65" charset="-120"/>
              </a:rPr>
              <a:t>…</a:t>
            </a:r>
            <a:endParaRPr lang="zh-TW" altLang="en-US" sz="6600" dirty="0">
              <a:latin typeface="華康勘亭流" panose="03000909000000000000" pitchFamily="65" charset="-120"/>
              <a:ea typeface="華康勘亭流" panose="030009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555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2348880"/>
            <a:ext cx="7560840" cy="3744416"/>
          </a:xfrm>
          <a:gradFill flip="none" rotWithShape="1">
            <a:gsLst>
              <a:gs pos="0">
                <a:srgbClr val="9966FF">
                  <a:tint val="66000"/>
                  <a:satMod val="160000"/>
                </a:srgbClr>
              </a:gs>
              <a:gs pos="50000">
                <a:srgbClr val="9966FF">
                  <a:tint val="44500"/>
                  <a:satMod val="160000"/>
                </a:srgbClr>
              </a:gs>
              <a:gs pos="100000">
                <a:srgbClr val="9966FF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  </a:t>
            </a:r>
            <a:endParaRPr lang="en-US" altLang="zh-TW" sz="4000" b="1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每個小孩的學習進度不一樣，不需跟別人比較，只要自己昨天比今天多學一點，積沙成塔，終見成效</a:t>
            </a:r>
            <a:r>
              <a:rPr lang="en-US" altLang="zh-TW" sz="40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!</a:t>
            </a:r>
          </a:p>
          <a:p>
            <a:pPr marL="0" indent="0">
              <a:buNone/>
            </a:pPr>
            <a:r>
              <a:rPr lang="zh-TW" altLang="en-US" sz="4000" b="1" dirty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b="1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  </a:t>
            </a:r>
            <a:endParaRPr lang="zh-TW" alt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836712"/>
            <a:ext cx="9036496" cy="1152128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zh-TW" altLang="en-US" sz="7300" dirty="0" smtClean="0"/>
              <a:t>  </a:t>
            </a:r>
            <a:r>
              <a:rPr lang="zh-TW" altLang="en-US" sz="7300" dirty="0" smtClean="0">
                <a:solidFill>
                  <a:srgbClr val="7030A0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rPr>
              <a:t>教育期許</a:t>
            </a:r>
            <a:r>
              <a:rPr lang="en-US" altLang="zh-TW" sz="4400" dirty="0" smtClean="0">
                <a:latin typeface="華康勘亭流" panose="03000909000000000000" pitchFamily="65" charset="-120"/>
                <a:ea typeface="華康勘亭流" panose="03000909000000000000" pitchFamily="65" charset="-120"/>
              </a:rPr>
              <a:t>…</a:t>
            </a:r>
            <a:r>
              <a:rPr lang="zh-TW" altLang="en-US" sz="4400" dirty="0" smtClean="0">
                <a:latin typeface="華康勘亭流" panose="03000909000000000000" pitchFamily="65" charset="-120"/>
                <a:ea typeface="華康勘亭流" panose="03000909000000000000" pitchFamily="65" charset="-120"/>
              </a:rPr>
              <a:t>快樂學習</a:t>
            </a:r>
            <a:r>
              <a:rPr lang="en-US" altLang="zh-TW" sz="4400" dirty="0" smtClean="0">
                <a:latin typeface="華康勘亭流" panose="03000909000000000000" pitchFamily="65" charset="-120"/>
                <a:ea typeface="華康勘亭流" panose="03000909000000000000" pitchFamily="65" charset="-120"/>
              </a:rPr>
              <a:t>.</a:t>
            </a:r>
            <a:r>
              <a:rPr lang="zh-TW" altLang="en-US" sz="4400" dirty="0" smtClean="0">
                <a:latin typeface="華康勘亭流" panose="03000909000000000000" pitchFamily="65" charset="-120"/>
                <a:ea typeface="華康勘亭流" panose="03000909000000000000" pitchFamily="65" charset="-120"/>
              </a:rPr>
              <a:t>正向發展</a:t>
            </a:r>
            <a:r>
              <a:rPr lang="en-US" altLang="zh-TW" sz="7300" b="1" spc="0" dirty="0">
                <a:solidFill>
                  <a:srgbClr val="7030A0"/>
                </a:solidFill>
                <a:latin typeface="華康勘亭流" panose="03000909000000000000" pitchFamily="65" charset="-120"/>
                <a:ea typeface="華康勘亭流" panose="03000909000000000000" pitchFamily="65" charset="-120"/>
                <a:cs typeface="+mn-cs"/>
              </a:rPr>
              <a:t/>
            </a:r>
            <a:br>
              <a:rPr lang="en-US" altLang="zh-TW" sz="7300" b="1" spc="0" dirty="0">
                <a:solidFill>
                  <a:srgbClr val="7030A0"/>
                </a:solidFill>
                <a:latin typeface="華康勘亭流" panose="03000909000000000000" pitchFamily="65" charset="-120"/>
                <a:ea typeface="華康勘亭流" panose="03000909000000000000" pitchFamily="65" charset="-120"/>
                <a:cs typeface="+mn-cs"/>
              </a:rPr>
            </a:br>
            <a:endParaRPr lang="zh-TW" altLang="en-US" sz="7300" dirty="0">
              <a:solidFill>
                <a:srgbClr val="7030A0"/>
              </a:solidFill>
              <a:latin typeface="華康勘亭流" panose="03000909000000000000" pitchFamily="65" charset="-120"/>
              <a:ea typeface="華康勘亭流" panose="030009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362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2276872"/>
            <a:ext cx="7056784" cy="2232248"/>
          </a:xfrm>
          <a:gradFill flip="none" rotWithShape="1">
            <a:gsLst>
              <a:gs pos="0">
                <a:schemeClr val="accent5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5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5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rmAutofit fontScale="85000" lnSpcReduction="10000"/>
          </a:bodyPr>
          <a:lstStyle/>
          <a:p>
            <a:pPr algn="ctr"/>
            <a:endParaRPr lang="en-US" altLang="zh-TW" sz="1000" b="1" dirty="0" smtClean="0">
              <a:solidFill>
                <a:srgbClr val="FF0066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0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洪</a:t>
            </a:r>
            <a:r>
              <a:rPr lang="zh-TW" altLang="en-US" sz="4000" b="1" dirty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蘭教授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強調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endParaRPr lang="en-US" altLang="zh-TW" sz="800" b="1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  從閱讀去學習做人做事的道理，</a:t>
            </a:r>
            <a:endParaRPr lang="en-US" altLang="zh-TW" sz="4000" b="1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 人腦吸收的速度比用聽的效果好。</a:t>
            </a:r>
            <a:endParaRPr lang="en-US" altLang="zh-TW" sz="4000" b="1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800" b="1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928992" cy="1252728"/>
          </a:xfrm>
        </p:spPr>
        <p:txBody>
          <a:bodyPr>
            <a:normAutofit fontScale="90000"/>
          </a:bodyPr>
          <a:lstStyle/>
          <a:p>
            <a:r>
              <a:rPr lang="zh-TW" altLang="en-US" sz="6700" dirty="0">
                <a:solidFill>
                  <a:srgbClr val="7030A0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rPr>
              <a:t>培養</a:t>
            </a:r>
            <a:r>
              <a:rPr lang="zh-TW" altLang="en-US" sz="6700" dirty="0" smtClean="0">
                <a:solidFill>
                  <a:srgbClr val="7030A0"/>
                </a:solidFill>
                <a:latin typeface="華康勘亭流" panose="03000909000000000000" pitchFamily="65" charset="-120"/>
                <a:ea typeface="華康勘亭流" panose="03000909000000000000" pitchFamily="65" charset="-120"/>
              </a:rPr>
              <a:t>閱讀習慣</a:t>
            </a:r>
            <a:r>
              <a:rPr lang="en-US" altLang="zh-TW" sz="5300" dirty="0" smtClean="0">
                <a:latin typeface="華康勘亭流" panose="03000909000000000000" pitchFamily="65" charset="-120"/>
                <a:ea typeface="華康勘亭流" panose="03000909000000000000" pitchFamily="65" charset="-120"/>
              </a:rPr>
              <a:t>…</a:t>
            </a:r>
            <a:r>
              <a:rPr lang="zh-TW" altLang="en-US" sz="5300" dirty="0" smtClean="0">
                <a:latin typeface="華康勘亭流" panose="03000909000000000000" pitchFamily="65" charset="-120"/>
                <a:ea typeface="華康勘亭流" panose="03000909000000000000" pitchFamily="65" charset="-120"/>
              </a:rPr>
              <a:t>提升創造力</a:t>
            </a:r>
            <a:endParaRPr lang="zh-TW" altLang="en-US" sz="5300" dirty="0">
              <a:latin typeface="華康勘亭流" panose="03000909000000000000" pitchFamily="65" charset="-120"/>
              <a:ea typeface="華康勘亭流" panose="03000909000000000000" pitchFamily="65" charset="-120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1187624" y="4365104"/>
            <a:ext cx="6768752" cy="21602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endParaRPr lang="en-US" altLang="zh-TW" sz="800" b="1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Wingdings" pitchFamily="2" charset="2"/>
              <a:buNone/>
            </a:pPr>
            <a:endParaRPr lang="en-US" altLang="zh-TW" sz="800" b="1" dirty="0" smtClean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4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~~~</a:t>
            </a:r>
            <a:r>
              <a:rPr lang="zh-TW" altLang="en-US" sz="4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每天晨讀十分鐘 </a:t>
            </a:r>
            <a:r>
              <a:rPr lang="en-US" altLang="zh-TW" sz="4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~~~</a:t>
            </a:r>
          </a:p>
          <a:p>
            <a:pPr marL="0" indent="0">
              <a:buFont typeface="Wingdings" pitchFamily="2" charset="2"/>
              <a:buNone/>
            </a:pPr>
            <a:endParaRPr lang="en-US" altLang="zh-TW" sz="11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Wingdings" pitchFamily="2" charset="2"/>
              <a:buNone/>
            </a:pPr>
            <a:endParaRPr lang="en-US" altLang="zh-TW" sz="11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   </a:t>
            </a:r>
            <a:r>
              <a:rPr lang="en-US" altLang="zh-TW" sz="4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4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4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50 ~ 8</a:t>
            </a:r>
            <a:r>
              <a:rPr lang="zh-TW" altLang="en-US" sz="4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4800" b="1" dirty="0" smtClean="0">
                <a:solidFill>
                  <a:srgbClr val="FF0066"/>
                </a:solidFill>
                <a:latin typeface="標楷體" pitchFamily="65" charset="-120"/>
                <a:ea typeface="標楷體" pitchFamily="65" charset="-120"/>
              </a:rPr>
              <a:t>00</a:t>
            </a:r>
            <a:endParaRPr lang="zh-TW" altLang="en-US" sz="4800" b="1" dirty="0">
              <a:solidFill>
                <a:srgbClr val="FF0066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999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精裝版">
  <a:themeElements>
    <a:clrScheme name="精裝版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精裝版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精裝版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797</TotalTime>
  <Words>646</Words>
  <Application>Microsoft Office PowerPoint</Application>
  <PresentationFormat>如螢幕大小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華康POP1體W5</vt:lpstr>
      <vt:lpstr>華康古印體</vt:lpstr>
      <vt:lpstr>華康勘亭流</vt:lpstr>
      <vt:lpstr>新細明體</vt:lpstr>
      <vt:lpstr>標楷體</vt:lpstr>
      <vt:lpstr>Book Antiqua</vt:lpstr>
      <vt:lpstr>Wingdings</vt:lpstr>
      <vt:lpstr>精裝版</vt:lpstr>
      <vt:lpstr>~孩子是我們共同的希望~   </vt:lpstr>
      <vt:lpstr>  教育理念…品格教育。安全校園</vt:lpstr>
      <vt:lpstr>   教育態度…一心一意 </vt:lpstr>
      <vt:lpstr>  教育目標…落實五力 </vt:lpstr>
      <vt:lpstr>PowerPoint 簡報</vt:lpstr>
      <vt:lpstr>     教學方法： </vt:lpstr>
      <vt:lpstr>班級願景…</vt:lpstr>
      <vt:lpstr>  教育期許…快樂學習.正向發展 </vt:lpstr>
      <vt:lpstr>培養閱讀習慣…提升創造力</vt:lpstr>
      <vt:lpstr>身體健康…快樂學習</vt:lpstr>
      <vt:lpstr>身體健康…快樂學習</vt:lpstr>
      <vt:lpstr>教育好夥伴…親師合作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四年甲班</dc:title>
  <dc:creator>USER</dc:creator>
  <cp:lastModifiedBy>26</cp:lastModifiedBy>
  <cp:revision>132</cp:revision>
  <dcterms:created xsi:type="dcterms:W3CDTF">2016-08-09T13:18:36Z</dcterms:created>
  <dcterms:modified xsi:type="dcterms:W3CDTF">2016-09-12T09:38:49Z</dcterms:modified>
</cp:coreProperties>
</file>