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82" r:id="rId2"/>
    <p:sldId id="271" r:id="rId3"/>
    <p:sldId id="280" r:id="rId4"/>
    <p:sldId id="309" r:id="rId5"/>
    <p:sldId id="310" r:id="rId6"/>
    <p:sldId id="311" r:id="rId7"/>
    <p:sldId id="312" r:id="rId8"/>
    <p:sldId id="313" r:id="rId9"/>
    <p:sldId id="326" r:id="rId10"/>
    <p:sldId id="314" r:id="rId11"/>
    <p:sldId id="315" r:id="rId12"/>
    <p:sldId id="316" r:id="rId13"/>
    <p:sldId id="317" r:id="rId14"/>
    <p:sldId id="278" r:id="rId15"/>
    <p:sldId id="318" r:id="rId16"/>
    <p:sldId id="323" r:id="rId17"/>
    <p:sldId id="319" r:id="rId18"/>
    <p:sldId id="321" r:id="rId19"/>
    <p:sldId id="320" r:id="rId20"/>
    <p:sldId id="322" r:id="rId21"/>
    <p:sldId id="265" r:id="rId22"/>
    <p:sldId id="293" r:id="rId23"/>
    <p:sldId id="294" r:id="rId24"/>
    <p:sldId id="299" r:id="rId25"/>
    <p:sldId id="301" r:id="rId26"/>
    <p:sldId id="300" r:id="rId27"/>
    <p:sldId id="302" r:id="rId28"/>
    <p:sldId id="325" r:id="rId29"/>
    <p:sldId id="307" r:id="rId30"/>
    <p:sldId id="308" r:id="rId31"/>
    <p:sldId id="298" r:id="rId32"/>
    <p:sldId id="297" r:id="rId33"/>
    <p:sldId id="264" r:id="rId34"/>
    <p:sldId id="306" r:id="rId35"/>
    <p:sldId id="303" r:id="rId36"/>
    <p:sldId id="281" r:id="rId3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722E92E-D982-442D-A4BA-5215B039FD9D}">
          <p14:sldIdLst>
            <p14:sldId id="282"/>
            <p14:sldId id="271"/>
            <p14:sldId id="280"/>
            <p14:sldId id="309"/>
            <p14:sldId id="310"/>
            <p14:sldId id="311"/>
            <p14:sldId id="312"/>
            <p14:sldId id="313"/>
            <p14:sldId id="326"/>
            <p14:sldId id="314"/>
            <p14:sldId id="315"/>
            <p14:sldId id="316"/>
            <p14:sldId id="317"/>
            <p14:sldId id="278"/>
            <p14:sldId id="318"/>
            <p14:sldId id="323"/>
            <p14:sldId id="319"/>
            <p14:sldId id="321"/>
            <p14:sldId id="320"/>
            <p14:sldId id="322"/>
            <p14:sldId id="265"/>
            <p14:sldId id="293"/>
            <p14:sldId id="294"/>
            <p14:sldId id="299"/>
            <p14:sldId id="301"/>
            <p14:sldId id="300"/>
            <p14:sldId id="302"/>
            <p14:sldId id="325"/>
            <p14:sldId id="307"/>
            <p14:sldId id="308"/>
            <p14:sldId id="298"/>
            <p14:sldId id="297"/>
            <p14:sldId id="264"/>
            <p14:sldId id="306"/>
            <p14:sldId id="303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0000"/>
    <a:srgbClr val="FF7C80"/>
    <a:srgbClr val="CC00FF"/>
    <a:srgbClr val="0FBEE3"/>
    <a:srgbClr val="FCB130"/>
    <a:srgbClr val="FBDF08"/>
    <a:srgbClr val="3A4CA0"/>
    <a:srgbClr val="00B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58" autoAdjust="0"/>
  </p:normalViewPr>
  <p:slideViewPr>
    <p:cSldViewPr>
      <p:cViewPr varScale="1">
        <p:scale>
          <a:sx n="90" d="100"/>
          <a:sy n="90" d="100"/>
        </p:scale>
        <p:origin x="1417" y="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Qnap\&#31354;&#21697;&#23560;&#26696;\16E0519&#31354;&#21697;\01-106&#24180;&#33256;&#26178;&#20132;&#36774;\1060428%20AQI&#23459;&#23566;&#31777;&#22577;\k\AQ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/>
              <a:t>全國</a:t>
            </a:r>
            <a:r>
              <a:rPr lang="en-US"/>
              <a:t>AQI&gt;100</a:t>
            </a:r>
            <a:r>
              <a:rPr lang="zh-TW"/>
              <a:t>比率</a:t>
            </a:r>
          </a:p>
        </c:rich>
      </c:tx>
      <c:layout>
        <c:manualLayout>
          <c:xMode val="edge"/>
          <c:yMode val="edge"/>
          <c:x val="0.41794236996014"/>
          <c:y val="1.21428573705072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909950317733273E-2"/>
          <c:y val="0.1126410969748987"/>
          <c:w val="0.9005966738314658"/>
          <c:h val="0.73721096106895523"/>
        </c:manualLayout>
      </c:layout>
      <c:lineChart>
        <c:grouping val="standard"/>
        <c:varyColors val="0"/>
        <c:ser>
          <c:idx val="3"/>
          <c:order val="0"/>
          <c:tx>
            <c:strRef>
              <c:f>'歷年AQI&gt;100表'!$E$2</c:f>
              <c:strCache>
                <c:ptCount val="1"/>
                <c:pt idx="0">
                  <c:v>PM₁₀</c:v>
                </c:pt>
              </c:strCache>
            </c:strRef>
          </c:tx>
          <c:marker>
            <c:symbol val="triangle"/>
            <c:size val="9"/>
            <c:spPr>
              <a:solidFill>
                <a:schemeClr val="accent3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1.6208289180225814E-2"/>
                  <c:y val="-3.845238167327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961497704823787E-2"/>
                  <c:y val="-3.6428572111521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455080655627661E-2"/>
                  <c:y val="-3.845238167327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'歷年AQI&gt;100表'!$A$3:$A$5</c:f>
              <c:numCache>
                <c:formatCode>General</c:formatCode>
                <c:ptCount val="3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</c:numCache>
            </c:numRef>
          </c:cat>
          <c:val>
            <c:numRef>
              <c:f>'歷年AQI&gt;100表'!$E$3:$E$5</c:f>
              <c:numCache>
                <c:formatCode>0.00%</c:formatCode>
                <c:ptCount val="3"/>
                <c:pt idx="0">
                  <c:v>1.47E-2</c:v>
                </c:pt>
                <c:pt idx="1">
                  <c:v>6.4000000000000003E-3</c:v>
                </c:pt>
                <c:pt idx="2">
                  <c:v>2.5999999999999999E-3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'歷年AQI&gt;100表'!$G$2</c:f>
              <c:strCache>
                <c:ptCount val="1"/>
                <c:pt idx="0">
                  <c:v>PM₂.₅</c:v>
                </c:pt>
              </c:strCache>
            </c:strRef>
          </c:tx>
          <c:dLbls>
            <c:dLbl>
              <c:idx val="0"/>
              <c:layout>
                <c:manualLayout>
                  <c:x val="-8.7275403278139208E-3"/>
                  <c:y val="-3.4404762549770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714706229421805E-2"/>
                  <c:y val="-3.2380952988019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182620983441627E-2"/>
                  <c:y val="-2.8333333864516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'歷年AQI&gt;100表'!$A$3:$A$5</c:f>
              <c:numCache>
                <c:formatCode>General</c:formatCode>
                <c:ptCount val="3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</c:numCache>
            </c:numRef>
          </c:cat>
          <c:val>
            <c:numRef>
              <c:f>'歷年AQI&gt;100表'!$G$3:$G$5</c:f>
              <c:numCache>
                <c:formatCode>0.00%</c:formatCode>
                <c:ptCount val="3"/>
                <c:pt idx="0">
                  <c:v>0.21959999999999999</c:v>
                </c:pt>
                <c:pt idx="1">
                  <c:v>0.16650000000000001</c:v>
                </c:pt>
                <c:pt idx="2">
                  <c:v>0.1515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'歷年AQI&gt;100表'!$H$2</c:f>
              <c:strCache>
                <c:ptCount val="1"/>
                <c:pt idx="0">
                  <c:v>O₃-8hr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6208289180225814E-2"/>
                  <c:y val="-3.845238167327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467914754019914E-2"/>
                  <c:y val="-4.4523810358526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961497704823787E-2"/>
                  <c:y val="-3.0357143426268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'歷年AQI&gt;100表'!$A$3:$A$5</c:f>
              <c:numCache>
                <c:formatCode>General</c:formatCode>
                <c:ptCount val="3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</c:numCache>
            </c:numRef>
          </c:cat>
          <c:val>
            <c:numRef>
              <c:f>'歷年AQI&gt;100表'!$H$3:$H$5</c:f>
              <c:numCache>
                <c:formatCode>0.00%</c:formatCode>
                <c:ptCount val="3"/>
                <c:pt idx="0">
                  <c:v>0.10290000000000001</c:v>
                </c:pt>
                <c:pt idx="1">
                  <c:v>8.3699999999999997E-2</c:v>
                </c:pt>
                <c:pt idx="2">
                  <c:v>7.9600000000000004E-2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'歷年AQI&gt;100表'!$I$2</c:f>
              <c:strCache>
                <c:ptCount val="1"/>
                <c:pt idx="0">
                  <c:v>整體AQI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ymbol val="diamond"/>
            <c:size val="9"/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</c:marker>
          <c:dLbls>
            <c:dLbl>
              <c:idx val="0"/>
              <c:layout>
                <c:manualLayout>
                  <c:x val="-1.0570027430469649E-2"/>
                  <c:y val="-4.883720731501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526759333588738E-3"/>
                  <c:y val="-5.2454622006515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596076805314911E-2"/>
                  <c:y val="-5.6072349139459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'歷年AQI&gt;100表'!$A$3:$A$5</c:f>
              <c:numCache>
                <c:formatCode>General</c:formatCode>
                <c:ptCount val="3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</c:numCache>
            </c:numRef>
          </c:cat>
          <c:val>
            <c:numRef>
              <c:f>'歷年AQI&gt;100表'!$I$3:$I$5</c:f>
              <c:numCache>
                <c:formatCode>0.00%</c:formatCode>
                <c:ptCount val="3"/>
                <c:pt idx="0">
                  <c:v>0.26240000000000002</c:v>
                </c:pt>
                <c:pt idx="1">
                  <c:v>0.2152</c:v>
                </c:pt>
                <c:pt idx="2">
                  <c:v>0.192716167555495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931640"/>
        <c:axId val="336936344"/>
      </c:lineChart>
      <c:catAx>
        <c:axId val="336931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年度</a:t>
                </a:r>
              </a:p>
            </c:rich>
          </c:tx>
          <c:layout>
            <c:manualLayout>
              <c:xMode val="edge"/>
              <c:yMode val="edge"/>
              <c:x val="0.49308906527514101"/>
              <c:y val="0.93508909906247961"/>
            </c:manualLayout>
          </c:layout>
          <c:overlay val="0"/>
        </c:title>
        <c:numFmt formatCode="#,##0_);[Red]\(#,##0\)" sourceLinked="0"/>
        <c:majorTickMark val="none"/>
        <c:minorTickMark val="none"/>
        <c:tickLblPos val="nextTo"/>
        <c:txPr>
          <a:bodyPr rot="300000"/>
          <a:lstStyle/>
          <a:p>
            <a:pPr>
              <a:defRPr/>
            </a:pPr>
            <a:endParaRPr lang="zh-TW"/>
          </a:p>
        </c:txPr>
        <c:crossAx val="336936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6936344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/>
            </a:pPr>
            <a:endParaRPr lang="zh-TW"/>
          </a:p>
        </c:txPr>
        <c:crossAx val="33693164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52860081662184455"/>
          <c:y val="0.13876089791192792"/>
          <c:w val="0.42895176477177466"/>
          <c:h val="8.786840448527161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ea typeface="+mn-ea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工作表1!$F$11</c:f>
              <c:strCache>
                <c:ptCount val="1"/>
                <c:pt idx="0">
                  <c:v>北部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工作表1!$G$11:$R$11</c:f>
              <c:numCache>
                <c:formatCode>0%</c:formatCode>
                <c:ptCount val="12"/>
                <c:pt idx="0">
                  <c:v>0.12027491408934708</c:v>
                </c:pt>
                <c:pt idx="1">
                  <c:v>8.7751371115173671E-2</c:v>
                </c:pt>
                <c:pt idx="2">
                  <c:v>0.20102214650766609</c:v>
                </c:pt>
                <c:pt idx="3">
                  <c:v>0.34219858156028371</c:v>
                </c:pt>
                <c:pt idx="4">
                  <c:v>9.2307692307692313E-2</c:v>
                </c:pt>
                <c:pt idx="5">
                  <c:v>1.9572953736654804E-2</c:v>
                </c:pt>
                <c:pt idx="6">
                  <c:v>8.0617495711835338E-2</c:v>
                </c:pt>
                <c:pt idx="7">
                  <c:v>8.3760683760683755E-2</c:v>
                </c:pt>
                <c:pt idx="8">
                  <c:v>3.4050179211469536E-2</c:v>
                </c:pt>
                <c:pt idx="9">
                  <c:v>9.2495636998254804E-2</c:v>
                </c:pt>
                <c:pt idx="10">
                  <c:v>4.0421792618629174E-2</c:v>
                </c:pt>
                <c:pt idx="11">
                  <c:v>5.4607508532423209E-2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工作表1!$F$12</c:f>
              <c:strCache>
                <c:ptCount val="1"/>
                <c:pt idx="0">
                  <c:v>竹苗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工作表1!$G$12:$R$12</c:f>
              <c:numCache>
                <c:formatCode>0%</c:formatCode>
                <c:ptCount val="12"/>
                <c:pt idx="0">
                  <c:v>0.1032258064516129</c:v>
                </c:pt>
                <c:pt idx="1">
                  <c:v>0.1310344827586207</c:v>
                </c:pt>
                <c:pt idx="2">
                  <c:v>0.3032258064516129</c:v>
                </c:pt>
                <c:pt idx="3">
                  <c:v>0.32413793103448274</c:v>
                </c:pt>
                <c:pt idx="4">
                  <c:v>0.13333333333333333</c:v>
                </c:pt>
                <c:pt idx="5">
                  <c:v>0</c:v>
                </c:pt>
                <c:pt idx="6">
                  <c:v>4.6666666666666669E-2</c:v>
                </c:pt>
                <c:pt idx="7">
                  <c:v>0.12903225806451613</c:v>
                </c:pt>
                <c:pt idx="8">
                  <c:v>3.3783783783783786E-2</c:v>
                </c:pt>
                <c:pt idx="9">
                  <c:v>0.22222222222222221</c:v>
                </c:pt>
                <c:pt idx="10">
                  <c:v>0.12</c:v>
                </c:pt>
                <c:pt idx="11">
                  <c:v>4.5161290322580643E-2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工作表1!$F$13</c:f>
              <c:strCache>
                <c:ptCount val="1"/>
                <c:pt idx="0">
                  <c:v>中部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工作表1!$G$13:$R$13</c:f>
              <c:numCache>
                <c:formatCode>0%</c:formatCode>
                <c:ptCount val="12"/>
                <c:pt idx="0">
                  <c:v>0.12830188679245283</c:v>
                </c:pt>
                <c:pt idx="1">
                  <c:v>0.27559055118110237</c:v>
                </c:pt>
                <c:pt idx="2">
                  <c:v>0.51282051282051277</c:v>
                </c:pt>
                <c:pt idx="3">
                  <c:v>0.34456928838951312</c:v>
                </c:pt>
                <c:pt idx="4">
                  <c:v>0.17204301075268819</c:v>
                </c:pt>
                <c:pt idx="5">
                  <c:v>3.7593984962406013E-3</c:v>
                </c:pt>
                <c:pt idx="6">
                  <c:v>5.0909090909090911E-2</c:v>
                </c:pt>
                <c:pt idx="7">
                  <c:v>0.20577617328519857</c:v>
                </c:pt>
                <c:pt idx="8">
                  <c:v>0.1423076923076923</c:v>
                </c:pt>
                <c:pt idx="9">
                  <c:v>0.35507246376811596</c:v>
                </c:pt>
                <c:pt idx="10">
                  <c:v>0.30855018587360594</c:v>
                </c:pt>
                <c:pt idx="11">
                  <c:v>0.28363636363636363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工作表1!$F$14</c:f>
              <c:strCache>
                <c:ptCount val="1"/>
                <c:pt idx="0">
                  <c:v>雲嘉南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工作表1!$G$14:$R$14</c:f>
              <c:numCache>
                <c:formatCode>0%</c:formatCode>
                <c:ptCount val="12"/>
                <c:pt idx="0">
                  <c:v>0.29241877256317689</c:v>
                </c:pt>
                <c:pt idx="1">
                  <c:v>0.44827586206896552</c:v>
                </c:pt>
                <c:pt idx="2">
                  <c:v>0.6738351254480287</c:v>
                </c:pt>
                <c:pt idx="3">
                  <c:v>0.36603773584905658</c:v>
                </c:pt>
                <c:pt idx="4">
                  <c:v>0.19636363636363635</c:v>
                </c:pt>
                <c:pt idx="5">
                  <c:v>0</c:v>
                </c:pt>
                <c:pt idx="6">
                  <c:v>1.7921146953405017E-2</c:v>
                </c:pt>
                <c:pt idx="7">
                  <c:v>0.17328519855595667</c:v>
                </c:pt>
                <c:pt idx="8">
                  <c:v>0.21839080459770116</c:v>
                </c:pt>
                <c:pt idx="9">
                  <c:v>0.33093525179856115</c:v>
                </c:pt>
                <c:pt idx="10">
                  <c:v>0.39925373134328357</c:v>
                </c:pt>
                <c:pt idx="11">
                  <c:v>0.52707581227436828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工作表1!$F$15</c:f>
              <c:strCache>
                <c:ptCount val="1"/>
                <c:pt idx="0">
                  <c:v>高屏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工作表1!$G$15:$R$15</c:f>
              <c:numCache>
                <c:formatCode>0%</c:formatCode>
                <c:ptCount val="12"/>
                <c:pt idx="0">
                  <c:v>0.42307692307692307</c:v>
                </c:pt>
                <c:pt idx="1">
                  <c:v>0.59177215189873422</c:v>
                </c:pt>
                <c:pt idx="2">
                  <c:v>0.59411764705882353</c:v>
                </c:pt>
                <c:pt idx="3">
                  <c:v>0.21341463414634146</c:v>
                </c:pt>
                <c:pt idx="4">
                  <c:v>0.19090909090909092</c:v>
                </c:pt>
                <c:pt idx="5">
                  <c:v>9.2307692307692316E-3</c:v>
                </c:pt>
                <c:pt idx="6">
                  <c:v>1.1869436201780416E-2</c:v>
                </c:pt>
                <c:pt idx="7">
                  <c:v>8.7613293051359523E-2</c:v>
                </c:pt>
                <c:pt idx="8">
                  <c:v>0.25694444444444442</c:v>
                </c:pt>
                <c:pt idx="9">
                  <c:v>0.29464285714285715</c:v>
                </c:pt>
                <c:pt idx="10">
                  <c:v>0.49541284403669728</c:v>
                </c:pt>
                <c:pt idx="11">
                  <c:v>0.73293768545994065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工作表1!$F$16</c:f>
              <c:strCache>
                <c:ptCount val="1"/>
                <c:pt idx="0">
                  <c:v>宜蘭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工作表1!$G$16:$R$16</c:f>
              <c:numCache>
                <c:formatCode>0%</c:formatCode>
                <c:ptCount val="12"/>
                <c:pt idx="0">
                  <c:v>0</c:v>
                </c:pt>
                <c:pt idx="1">
                  <c:v>3.4482758620689655E-2</c:v>
                </c:pt>
                <c:pt idx="2">
                  <c:v>6.4516129032258063E-2</c:v>
                </c:pt>
                <c:pt idx="3">
                  <c:v>6.8965517241379309E-2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3.3898305084745763E-2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工作表1!$F$17</c:f>
              <c:strCache>
                <c:ptCount val="1"/>
                <c:pt idx="0">
                  <c:v>花東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工作表1!$G$17:$R$17</c:f>
              <c:numCache>
                <c:formatCode>0%</c:formatCode>
                <c:ptCount val="12"/>
                <c:pt idx="0">
                  <c:v>0</c:v>
                </c:pt>
                <c:pt idx="1">
                  <c:v>1.7241379310344827E-2</c:v>
                </c:pt>
                <c:pt idx="2">
                  <c:v>1.6129032258064516E-2</c:v>
                </c:pt>
                <c:pt idx="3">
                  <c:v>3.3898305084745763E-2</c:v>
                </c:pt>
                <c:pt idx="4">
                  <c:v>0</c:v>
                </c:pt>
                <c:pt idx="5">
                  <c:v>0</c:v>
                </c:pt>
                <c:pt idx="6">
                  <c:v>1.7857142857142856E-2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工作表1!$F$18</c:f>
              <c:strCache>
                <c:ptCount val="1"/>
                <c:pt idx="0">
                  <c:v>全國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工作表1!$G$10:$R$10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工作表1!$G$18:$R$18</c:f>
              <c:numCache>
                <c:formatCode>0%</c:formatCode>
                <c:ptCount val="12"/>
                <c:pt idx="0">
                  <c:v>0.20535226652102676</c:v>
                </c:pt>
                <c:pt idx="1">
                  <c:v>0.26940903823870221</c:v>
                </c:pt>
                <c:pt idx="2">
                  <c:v>0.3981631550513236</c:v>
                </c:pt>
                <c:pt idx="3">
                  <c:v>0.29729729729729731</c:v>
                </c:pt>
                <c:pt idx="4">
                  <c:v>0.13840262582056892</c:v>
                </c:pt>
                <c:pt idx="5">
                  <c:v>8.988764044943821E-3</c:v>
                </c:pt>
                <c:pt idx="6">
                  <c:v>4.4141689373297002E-2</c:v>
                </c:pt>
                <c:pt idx="7">
                  <c:v>0.12071778140293637</c:v>
                </c:pt>
                <c:pt idx="8">
                  <c:v>0.1198371146015125</c:v>
                </c:pt>
                <c:pt idx="9">
                  <c:v>0.21012101210121012</c:v>
                </c:pt>
                <c:pt idx="10">
                  <c:v>0.22371364653243847</c:v>
                </c:pt>
                <c:pt idx="11">
                  <c:v>0.28641039523551703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683864"/>
        <c:axId val="459683472"/>
      </c:lineChart>
      <c:catAx>
        <c:axId val="459683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459683472"/>
        <c:crosses val="autoZero"/>
        <c:auto val="1"/>
        <c:lblAlgn val="ctr"/>
        <c:lblOffset val="100"/>
        <c:noMultiLvlLbl val="0"/>
      </c:catAx>
      <c:valAx>
        <c:axId val="45968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AQI&gt;100</a:t>
                </a:r>
                <a:r>
                  <a:rPr lang="zh-TW"/>
                  <a:t>比率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45968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latin typeface="+mn-ea"/>
              <a:ea typeface="+mn-ea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+mn-lt"/>
          <a:ea typeface="+mn-ea"/>
        </a:defRPr>
      </a:pPr>
      <a:endParaRPr lang="zh-TW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85B20-5AE5-4175-AE9A-250BE4A2CC4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6E72F30-5CBF-4B6C-AB8D-12FC7DC1A62F}">
      <dgm:prSet phldrT="[文字]"/>
      <dgm:spPr/>
      <dgm:t>
        <a:bodyPr/>
        <a:lstStyle/>
        <a:p>
          <a:r>
            <a:rPr kumimoji="0" lang="zh-TW" altLang="en-US" b="1" i="0" dirty="0" smtClean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呼吸系統疾病</a:t>
          </a:r>
          <a:endParaRPr lang="zh-TW" altLang="en-US" dirty="0">
            <a:latin typeface="+mn-ea"/>
            <a:ea typeface="+mn-ea"/>
          </a:endParaRPr>
        </a:p>
      </dgm:t>
    </dgm:pt>
    <dgm:pt modelId="{3661B617-1C23-4D26-8FA1-E3286F43FCC4}" type="parTrans" cxnId="{B70FCFAC-DD6A-4E1E-B4EA-4F36609921B0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BD3E1522-7D21-4F80-A728-53FD358067B3}" type="sibTrans" cxnId="{B70FCFAC-DD6A-4E1E-B4EA-4F36609921B0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06980658-0836-41AD-A509-0522B99EBEE8}">
      <dgm:prSet phldrT="[文字]"/>
      <dgm:spPr/>
      <dgm:t>
        <a:bodyPr/>
        <a:lstStyle/>
        <a:p>
          <a:r>
            <a:rPr kumimoji="0" lang="zh-TW" altLang="en-US" b="1" dirty="0" smtClean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心血管疾病</a:t>
          </a:r>
          <a:endParaRPr lang="zh-TW" altLang="en-US" dirty="0">
            <a:latin typeface="+mn-ea"/>
            <a:ea typeface="+mn-ea"/>
          </a:endParaRPr>
        </a:p>
      </dgm:t>
    </dgm:pt>
    <dgm:pt modelId="{D7C726F1-EB21-4EE7-8976-184F80F26389}" type="parTrans" cxnId="{2839917F-2BCE-41BE-93DB-D59A820E8004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E8E3699D-2700-41BC-9927-91CD9C90F072}" type="sibTrans" cxnId="{2839917F-2BCE-41BE-93DB-D59A820E8004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D98B1361-73A6-42DA-8889-8E86621DCA90}">
      <dgm:prSet phldrT="[文字]"/>
      <dgm:spPr/>
      <dgm:t>
        <a:bodyPr/>
        <a:lstStyle/>
        <a:p>
          <a:r>
            <a:rPr kumimoji="0" lang="zh-TW" altLang="en-US" b="1" dirty="0" smtClean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rPr>
            <a:t>毒性反應及致癌</a:t>
          </a:r>
          <a:endParaRPr lang="zh-TW" altLang="en-US" dirty="0">
            <a:latin typeface="+mn-ea"/>
            <a:ea typeface="+mn-ea"/>
          </a:endParaRPr>
        </a:p>
      </dgm:t>
    </dgm:pt>
    <dgm:pt modelId="{E737C3E7-5EC3-4B2B-8392-D3ED19743EFB}" type="parTrans" cxnId="{D87DE60C-4D7C-454B-B308-4DBE3EF4E03D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5C490283-1A0D-4D4D-90C9-4AE7559141F9}" type="sibTrans" cxnId="{D87DE60C-4D7C-454B-B308-4DBE3EF4E03D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91A36320-0284-42C8-97C8-8FE7CDF5766B}" type="pres">
      <dgm:prSet presAssocID="{D0B85B20-5AE5-4175-AE9A-250BE4A2CC43}" presName="diagram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A9D4D370-7A24-4E72-B332-48536C93FF26}" type="pres">
      <dgm:prSet presAssocID="{06E72F30-5CBF-4B6C-AB8D-12FC7DC1A62F}" presName="composite" presStyleCnt="0"/>
      <dgm:spPr/>
    </dgm:pt>
    <dgm:pt modelId="{6C662DBC-A1EE-4C57-97F4-D4984A6A87D3}" type="pres">
      <dgm:prSet presAssocID="{06E72F30-5CBF-4B6C-AB8D-12FC7DC1A62F}" presName="Image" presStyleLbl="bgShp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A160C7A-48BC-4D1F-879A-5A3789382959}" type="pres">
      <dgm:prSet presAssocID="{06E72F30-5CBF-4B6C-AB8D-12FC7DC1A62F}" presName="Parent" presStyleLbl="node0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B0BCA5-3325-47CC-BFF2-831B7B64DD7C}" type="pres">
      <dgm:prSet presAssocID="{BD3E1522-7D21-4F80-A728-53FD358067B3}" presName="sibTrans" presStyleCnt="0"/>
      <dgm:spPr/>
    </dgm:pt>
    <dgm:pt modelId="{42350B95-8670-42B2-A2A4-AD30F815F020}" type="pres">
      <dgm:prSet presAssocID="{06980658-0836-41AD-A509-0522B99EBEE8}" presName="composite" presStyleCnt="0"/>
      <dgm:spPr/>
    </dgm:pt>
    <dgm:pt modelId="{08FF3D48-106D-4AF0-A792-51D11860A0AC}" type="pres">
      <dgm:prSet presAssocID="{06980658-0836-41AD-A509-0522B99EBEE8}" presName="Image" presStyleLbl="bgShp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D804E2C-EB49-49F1-9D3A-0992C81965C4}" type="pres">
      <dgm:prSet presAssocID="{06980658-0836-41AD-A509-0522B99EBEE8}" presName="Parent" presStyleLbl="node0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5A4388-1BD6-4E56-81BC-524B05E7E250}" type="pres">
      <dgm:prSet presAssocID="{E8E3699D-2700-41BC-9927-91CD9C90F072}" presName="sibTrans" presStyleCnt="0"/>
      <dgm:spPr/>
    </dgm:pt>
    <dgm:pt modelId="{F7469A05-4F8B-4648-A4DA-FA5D32D46C79}" type="pres">
      <dgm:prSet presAssocID="{D98B1361-73A6-42DA-8889-8E86621DCA90}" presName="composite" presStyleCnt="0"/>
      <dgm:spPr/>
    </dgm:pt>
    <dgm:pt modelId="{ADF54442-E7EC-4F18-856A-E74CEEC56B0D}" type="pres">
      <dgm:prSet presAssocID="{D98B1361-73A6-42DA-8889-8E86621DCA90}" presName="Image" presStyleLbl="bgShp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9C77D60-1F1F-4F99-8613-D2EF4C5BDB32}" type="pres">
      <dgm:prSet presAssocID="{D98B1361-73A6-42DA-8889-8E86621DCA90}" presName="Parent" presStyleLbl="node0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839917F-2BCE-41BE-93DB-D59A820E8004}" srcId="{D0B85B20-5AE5-4175-AE9A-250BE4A2CC43}" destId="{06980658-0836-41AD-A509-0522B99EBEE8}" srcOrd="1" destOrd="0" parTransId="{D7C726F1-EB21-4EE7-8976-184F80F26389}" sibTransId="{E8E3699D-2700-41BC-9927-91CD9C90F072}"/>
    <dgm:cxn modelId="{0D76A984-F712-4134-90F2-99198DAF5A98}" type="presOf" srcId="{06E72F30-5CBF-4B6C-AB8D-12FC7DC1A62F}" destId="{CA160C7A-48BC-4D1F-879A-5A3789382959}" srcOrd="0" destOrd="0" presId="urn:microsoft.com/office/officeart/2008/layout/BendingPictureCaption"/>
    <dgm:cxn modelId="{B70FCFAC-DD6A-4E1E-B4EA-4F36609921B0}" srcId="{D0B85B20-5AE5-4175-AE9A-250BE4A2CC43}" destId="{06E72F30-5CBF-4B6C-AB8D-12FC7DC1A62F}" srcOrd="0" destOrd="0" parTransId="{3661B617-1C23-4D26-8FA1-E3286F43FCC4}" sibTransId="{BD3E1522-7D21-4F80-A728-53FD358067B3}"/>
    <dgm:cxn modelId="{5226FBF3-01E8-4062-8040-6F79204C61D7}" type="presOf" srcId="{D0B85B20-5AE5-4175-AE9A-250BE4A2CC43}" destId="{91A36320-0284-42C8-97C8-8FE7CDF5766B}" srcOrd="0" destOrd="0" presId="urn:microsoft.com/office/officeart/2008/layout/BendingPictureCaption"/>
    <dgm:cxn modelId="{D87DE60C-4D7C-454B-B308-4DBE3EF4E03D}" srcId="{D0B85B20-5AE5-4175-AE9A-250BE4A2CC43}" destId="{D98B1361-73A6-42DA-8889-8E86621DCA90}" srcOrd="2" destOrd="0" parTransId="{E737C3E7-5EC3-4B2B-8392-D3ED19743EFB}" sibTransId="{5C490283-1A0D-4D4D-90C9-4AE7559141F9}"/>
    <dgm:cxn modelId="{85DA9433-E9BC-44BC-9EF3-9E32B01AFE56}" type="presOf" srcId="{06980658-0836-41AD-A509-0522B99EBEE8}" destId="{8D804E2C-EB49-49F1-9D3A-0992C81965C4}" srcOrd="0" destOrd="0" presId="urn:microsoft.com/office/officeart/2008/layout/BendingPictureCaption"/>
    <dgm:cxn modelId="{A12AEB79-032A-4250-B8B4-05389BAFA410}" type="presOf" srcId="{D98B1361-73A6-42DA-8889-8E86621DCA90}" destId="{69C77D60-1F1F-4F99-8613-D2EF4C5BDB32}" srcOrd="0" destOrd="0" presId="urn:microsoft.com/office/officeart/2008/layout/BendingPictureCaption"/>
    <dgm:cxn modelId="{A5356BA0-C108-41D8-AABB-09DE1639E197}" type="presParOf" srcId="{91A36320-0284-42C8-97C8-8FE7CDF5766B}" destId="{A9D4D370-7A24-4E72-B332-48536C93FF26}" srcOrd="0" destOrd="0" presId="urn:microsoft.com/office/officeart/2008/layout/BendingPictureCaption"/>
    <dgm:cxn modelId="{03337A99-6B98-4596-B9E4-AE0DE073FD2F}" type="presParOf" srcId="{A9D4D370-7A24-4E72-B332-48536C93FF26}" destId="{6C662DBC-A1EE-4C57-97F4-D4984A6A87D3}" srcOrd="0" destOrd="0" presId="urn:microsoft.com/office/officeart/2008/layout/BendingPictureCaption"/>
    <dgm:cxn modelId="{8CF81684-BD3F-4D00-90B2-7A25679BDD8B}" type="presParOf" srcId="{A9D4D370-7A24-4E72-B332-48536C93FF26}" destId="{CA160C7A-48BC-4D1F-879A-5A3789382959}" srcOrd="1" destOrd="0" presId="urn:microsoft.com/office/officeart/2008/layout/BendingPictureCaption"/>
    <dgm:cxn modelId="{784E65B2-014D-4C2A-88D0-BA75D479C044}" type="presParOf" srcId="{91A36320-0284-42C8-97C8-8FE7CDF5766B}" destId="{3AB0BCA5-3325-47CC-BFF2-831B7B64DD7C}" srcOrd="1" destOrd="0" presId="urn:microsoft.com/office/officeart/2008/layout/BendingPictureCaption"/>
    <dgm:cxn modelId="{45452366-4097-401B-83B5-481B2D41FA35}" type="presParOf" srcId="{91A36320-0284-42C8-97C8-8FE7CDF5766B}" destId="{42350B95-8670-42B2-A2A4-AD30F815F020}" srcOrd="2" destOrd="0" presId="urn:microsoft.com/office/officeart/2008/layout/BendingPictureCaption"/>
    <dgm:cxn modelId="{9E4D6B9F-E997-4CD9-8D25-96A0A7F84EEB}" type="presParOf" srcId="{42350B95-8670-42B2-A2A4-AD30F815F020}" destId="{08FF3D48-106D-4AF0-A792-51D11860A0AC}" srcOrd="0" destOrd="0" presId="urn:microsoft.com/office/officeart/2008/layout/BendingPictureCaption"/>
    <dgm:cxn modelId="{E821AD7C-CAAF-4EBE-93A1-13BFC3538DF4}" type="presParOf" srcId="{42350B95-8670-42B2-A2A4-AD30F815F020}" destId="{8D804E2C-EB49-49F1-9D3A-0992C81965C4}" srcOrd="1" destOrd="0" presId="urn:microsoft.com/office/officeart/2008/layout/BendingPictureCaption"/>
    <dgm:cxn modelId="{45E5F148-CA4D-4C5F-8A8C-C918730D91FD}" type="presParOf" srcId="{91A36320-0284-42C8-97C8-8FE7CDF5766B}" destId="{895A4388-1BD6-4E56-81BC-524B05E7E250}" srcOrd="3" destOrd="0" presId="urn:microsoft.com/office/officeart/2008/layout/BendingPictureCaption"/>
    <dgm:cxn modelId="{FE8203B1-CE1F-4155-A95D-243716257EE1}" type="presParOf" srcId="{91A36320-0284-42C8-97C8-8FE7CDF5766B}" destId="{F7469A05-4F8B-4648-A4DA-FA5D32D46C79}" srcOrd="4" destOrd="0" presId="urn:microsoft.com/office/officeart/2008/layout/BendingPictureCaption"/>
    <dgm:cxn modelId="{FBC6DB7A-3848-41D5-9D8A-D2D5FDB191C7}" type="presParOf" srcId="{F7469A05-4F8B-4648-A4DA-FA5D32D46C79}" destId="{ADF54442-E7EC-4F18-856A-E74CEEC56B0D}" srcOrd="0" destOrd="0" presId="urn:microsoft.com/office/officeart/2008/layout/BendingPictureCaption"/>
    <dgm:cxn modelId="{9465047E-08D5-4340-B357-CE2F741031EC}" type="presParOf" srcId="{F7469A05-4F8B-4648-A4DA-FA5D32D46C79}" destId="{69C77D60-1F1F-4F99-8613-D2EF4C5BDB32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B85B20-5AE5-4175-AE9A-250BE4A2CC4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6E72F30-5CBF-4B6C-AB8D-12FC7DC1A62F}">
      <dgm:prSet phldrT="[文字]"/>
      <dgm:spPr/>
      <dgm:t>
        <a:bodyPr/>
        <a:lstStyle/>
        <a:p>
          <a:r>
            <a:rPr kumimoji="0" lang="zh-TW" altLang="en-US" b="1" i="0" dirty="0" smtClean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rPr>
            <a:t>能見度</a:t>
          </a:r>
        </a:p>
      </dgm:t>
    </dgm:pt>
    <dgm:pt modelId="{3661B617-1C23-4D26-8FA1-E3286F43FCC4}" type="parTrans" cxnId="{B70FCFAC-DD6A-4E1E-B4EA-4F36609921B0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BD3E1522-7D21-4F80-A728-53FD358067B3}" type="sibTrans" cxnId="{B70FCFAC-DD6A-4E1E-B4EA-4F36609921B0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06980658-0836-41AD-A509-0522B99EBEE8}">
      <dgm:prSet phldrT="[文字]"/>
      <dgm:spPr/>
      <dgm:t>
        <a:bodyPr/>
        <a:lstStyle/>
        <a:p>
          <a:r>
            <a:rPr kumimoji="0" lang="zh-TW" altLang="en-US" b="1" dirty="0" smtClean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rPr>
            <a:t>酸沉降及生態破壞</a:t>
          </a:r>
        </a:p>
      </dgm:t>
    </dgm:pt>
    <dgm:pt modelId="{D7C726F1-EB21-4EE7-8976-184F80F26389}" type="parTrans" cxnId="{2839917F-2BCE-41BE-93DB-D59A820E8004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E8E3699D-2700-41BC-9927-91CD9C90F072}" type="sibTrans" cxnId="{2839917F-2BCE-41BE-93DB-D59A820E8004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D98B1361-73A6-42DA-8889-8E86621DCA90}">
      <dgm:prSet phldrT="[文字]"/>
      <dgm:spPr/>
      <dgm:t>
        <a:bodyPr/>
        <a:lstStyle/>
        <a:p>
          <a:r>
            <a:rPr kumimoji="0" lang="zh-TW" altLang="en-US" b="1" dirty="0" smtClean="0">
              <a:solidFill>
                <a:srgbClr val="0000FF"/>
              </a:solidFill>
              <a:latin typeface="+mn-ea"/>
              <a:ea typeface="+mn-ea"/>
              <a:cs typeface="Times New Roman" panose="02020603050405020304" pitchFamily="18" charset="0"/>
            </a:rPr>
            <a:t>氣候變遷</a:t>
          </a:r>
        </a:p>
      </dgm:t>
    </dgm:pt>
    <dgm:pt modelId="{E737C3E7-5EC3-4B2B-8392-D3ED19743EFB}" type="parTrans" cxnId="{D87DE60C-4D7C-454B-B308-4DBE3EF4E03D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5C490283-1A0D-4D4D-90C9-4AE7559141F9}" type="sibTrans" cxnId="{D87DE60C-4D7C-454B-B308-4DBE3EF4E03D}">
      <dgm:prSet/>
      <dgm:spPr/>
      <dgm:t>
        <a:bodyPr/>
        <a:lstStyle/>
        <a:p>
          <a:endParaRPr lang="zh-TW" altLang="en-US">
            <a:solidFill>
              <a:srgbClr val="0000FF"/>
            </a:solidFill>
            <a:latin typeface="+mn-ea"/>
            <a:ea typeface="+mn-ea"/>
          </a:endParaRPr>
        </a:p>
      </dgm:t>
    </dgm:pt>
    <dgm:pt modelId="{91A36320-0284-42C8-97C8-8FE7CDF5766B}" type="pres">
      <dgm:prSet presAssocID="{D0B85B20-5AE5-4175-AE9A-250BE4A2CC43}" presName="diagram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A9D4D370-7A24-4E72-B332-48536C93FF26}" type="pres">
      <dgm:prSet presAssocID="{06E72F30-5CBF-4B6C-AB8D-12FC7DC1A62F}" presName="composite" presStyleCnt="0"/>
      <dgm:spPr/>
    </dgm:pt>
    <dgm:pt modelId="{6C662DBC-A1EE-4C57-97F4-D4984A6A87D3}" type="pres">
      <dgm:prSet presAssocID="{06E72F30-5CBF-4B6C-AB8D-12FC7DC1A62F}" presName="Image" presStyleLbl="bgShp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A160C7A-48BC-4D1F-879A-5A3789382959}" type="pres">
      <dgm:prSet presAssocID="{06E72F30-5CBF-4B6C-AB8D-12FC7DC1A62F}" presName="Parent" presStyleLbl="node0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B0BCA5-3325-47CC-BFF2-831B7B64DD7C}" type="pres">
      <dgm:prSet presAssocID="{BD3E1522-7D21-4F80-A728-53FD358067B3}" presName="sibTrans" presStyleCnt="0"/>
      <dgm:spPr/>
    </dgm:pt>
    <dgm:pt modelId="{42350B95-8670-42B2-A2A4-AD30F815F020}" type="pres">
      <dgm:prSet presAssocID="{06980658-0836-41AD-A509-0522B99EBEE8}" presName="composite" presStyleCnt="0"/>
      <dgm:spPr/>
    </dgm:pt>
    <dgm:pt modelId="{08FF3D48-106D-4AF0-A792-51D11860A0AC}" type="pres">
      <dgm:prSet presAssocID="{06980658-0836-41AD-A509-0522B99EBEE8}" presName="Image" presStyleLbl="bgShp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D804E2C-EB49-49F1-9D3A-0992C81965C4}" type="pres">
      <dgm:prSet presAssocID="{06980658-0836-41AD-A509-0522B99EBEE8}" presName="Parent" presStyleLbl="node0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5A4388-1BD6-4E56-81BC-524B05E7E250}" type="pres">
      <dgm:prSet presAssocID="{E8E3699D-2700-41BC-9927-91CD9C90F072}" presName="sibTrans" presStyleCnt="0"/>
      <dgm:spPr/>
    </dgm:pt>
    <dgm:pt modelId="{F7469A05-4F8B-4648-A4DA-FA5D32D46C79}" type="pres">
      <dgm:prSet presAssocID="{D98B1361-73A6-42DA-8889-8E86621DCA90}" presName="composite" presStyleCnt="0"/>
      <dgm:spPr/>
    </dgm:pt>
    <dgm:pt modelId="{ADF54442-E7EC-4F18-856A-E74CEEC56B0D}" type="pres">
      <dgm:prSet presAssocID="{D98B1361-73A6-42DA-8889-8E86621DCA90}" presName="Image" presStyleLbl="bgShp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9C77D60-1F1F-4F99-8613-D2EF4C5BDB32}" type="pres">
      <dgm:prSet presAssocID="{D98B1361-73A6-42DA-8889-8E86621DCA90}" presName="Parent" presStyleLbl="node0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87DE60C-4D7C-454B-B308-4DBE3EF4E03D}" srcId="{D0B85B20-5AE5-4175-AE9A-250BE4A2CC43}" destId="{D98B1361-73A6-42DA-8889-8E86621DCA90}" srcOrd="2" destOrd="0" parTransId="{E737C3E7-5EC3-4B2B-8392-D3ED19743EFB}" sibTransId="{5C490283-1A0D-4D4D-90C9-4AE7559141F9}"/>
    <dgm:cxn modelId="{2839917F-2BCE-41BE-93DB-D59A820E8004}" srcId="{D0B85B20-5AE5-4175-AE9A-250BE4A2CC43}" destId="{06980658-0836-41AD-A509-0522B99EBEE8}" srcOrd="1" destOrd="0" parTransId="{D7C726F1-EB21-4EE7-8976-184F80F26389}" sibTransId="{E8E3699D-2700-41BC-9927-91CD9C90F072}"/>
    <dgm:cxn modelId="{7EF35A61-9C6B-40E5-A820-09668531D3D1}" type="presOf" srcId="{06E72F30-5CBF-4B6C-AB8D-12FC7DC1A62F}" destId="{CA160C7A-48BC-4D1F-879A-5A3789382959}" srcOrd="0" destOrd="0" presId="urn:microsoft.com/office/officeart/2008/layout/BendingPictureCaption"/>
    <dgm:cxn modelId="{7B626F3F-F4A8-4F8E-8D7E-B4345162C3BD}" type="presOf" srcId="{06980658-0836-41AD-A509-0522B99EBEE8}" destId="{8D804E2C-EB49-49F1-9D3A-0992C81965C4}" srcOrd="0" destOrd="0" presId="urn:microsoft.com/office/officeart/2008/layout/BendingPictureCaption"/>
    <dgm:cxn modelId="{B70FCFAC-DD6A-4E1E-B4EA-4F36609921B0}" srcId="{D0B85B20-5AE5-4175-AE9A-250BE4A2CC43}" destId="{06E72F30-5CBF-4B6C-AB8D-12FC7DC1A62F}" srcOrd="0" destOrd="0" parTransId="{3661B617-1C23-4D26-8FA1-E3286F43FCC4}" sibTransId="{BD3E1522-7D21-4F80-A728-53FD358067B3}"/>
    <dgm:cxn modelId="{01EB97B2-F62C-49C1-A4B4-04FD99949417}" type="presOf" srcId="{D0B85B20-5AE5-4175-AE9A-250BE4A2CC43}" destId="{91A36320-0284-42C8-97C8-8FE7CDF5766B}" srcOrd="0" destOrd="0" presId="urn:microsoft.com/office/officeart/2008/layout/BendingPictureCaption"/>
    <dgm:cxn modelId="{C5518760-E111-4412-9D07-94818784AE86}" type="presOf" srcId="{D98B1361-73A6-42DA-8889-8E86621DCA90}" destId="{69C77D60-1F1F-4F99-8613-D2EF4C5BDB32}" srcOrd="0" destOrd="0" presId="urn:microsoft.com/office/officeart/2008/layout/BendingPictureCaption"/>
    <dgm:cxn modelId="{55BC8511-13A4-4FE5-8A84-DD770050D302}" type="presParOf" srcId="{91A36320-0284-42C8-97C8-8FE7CDF5766B}" destId="{A9D4D370-7A24-4E72-B332-48536C93FF26}" srcOrd="0" destOrd="0" presId="urn:microsoft.com/office/officeart/2008/layout/BendingPictureCaption"/>
    <dgm:cxn modelId="{9837BFEF-2958-4E1B-8B58-3670D0305907}" type="presParOf" srcId="{A9D4D370-7A24-4E72-B332-48536C93FF26}" destId="{6C662DBC-A1EE-4C57-97F4-D4984A6A87D3}" srcOrd="0" destOrd="0" presId="urn:microsoft.com/office/officeart/2008/layout/BendingPictureCaption"/>
    <dgm:cxn modelId="{A835E066-FF35-4C45-AEAD-C023B04CC65A}" type="presParOf" srcId="{A9D4D370-7A24-4E72-B332-48536C93FF26}" destId="{CA160C7A-48BC-4D1F-879A-5A3789382959}" srcOrd="1" destOrd="0" presId="urn:microsoft.com/office/officeart/2008/layout/BendingPictureCaption"/>
    <dgm:cxn modelId="{BEF7BF0A-028C-4BC5-BD41-DAB14B4EF2D7}" type="presParOf" srcId="{91A36320-0284-42C8-97C8-8FE7CDF5766B}" destId="{3AB0BCA5-3325-47CC-BFF2-831B7B64DD7C}" srcOrd="1" destOrd="0" presId="urn:microsoft.com/office/officeart/2008/layout/BendingPictureCaption"/>
    <dgm:cxn modelId="{4EAD3D22-6CBF-4176-B3D6-19F4B95C2659}" type="presParOf" srcId="{91A36320-0284-42C8-97C8-8FE7CDF5766B}" destId="{42350B95-8670-42B2-A2A4-AD30F815F020}" srcOrd="2" destOrd="0" presId="urn:microsoft.com/office/officeart/2008/layout/BendingPictureCaption"/>
    <dgm:cxn modelId="{A902DD31-85B7-412E-8B2D-EFF032AE4BD4}" type="presParOf" srcId="{42350B95-8670-42B2-A2A4-AD30F815F020}" destId="{08FF3D48-106D-4AF0-A792-51D11860A0AC}" srcOrd="0" destOrd="0" presId="urn:microsoft.com/office/officeart/2008/layout/BendingPictureCaption"/>
    <dgm:cxn modelId="{20C8256D-9D19-4F89-B2AF-DFCEA0419FE1}" type="presParOf" srcId="{42350B95-8670-42B2-A2A4-AD30F815F020}" destId="{8D804E2C-EB49-49F1-9D3A-0992C81965C4}" srcOrd="1" destOrd="0" presId="urn:microsoft.com/office/officeart/2008/layout/BendingPictureCaption"/>
    <dgm:cxn modelId="{00155ED2-10C7-45A4-8E92-D04EA5D97262}" type="presParOf" srcId="{91A36320-0284-42C8-97C8-8FE7CDF5766B}" destId="{895A4388-1BD6-4E56-81BC-524B05E7E250}" srcOrd="3" destOrd="0" presId="urn:microsoft.com/office/officeart/2008/layout/BendingPictureCaption"/>
    <dgm:cxn modelId="{D86B2911-5737-4300-9807-42F8A2B508C9}" type="presParOf" srcId="{91A36320-0284-42C8-97C8-8FE7CDF5766B}" destId="{F7469A05-4F8B-4648-A4DA-FA5D32D46C79}" srcOrd="4" destOrd="0" presId="urn:microsoft.com/office/officeart/2008/layout/BendingPictureCaption"/>
    <dgm:cxn modelId="{30F6BE9D-B057-49E4-A3F6-B38019C371E1}" type="presParOf" srcId="{F7469A05-4F8B-4648-A4DA-FA5D32D46C79}" destId="{ADF54442-E7EC-4F18-856A-E74CEEC56B0D}" srcOrd="0" destOrd="0" presId="urn:microsoft.com/office/officeart/2008/layout/BendingPictureCaption"/>
    <dgm:cxn modelId="{96881AEA-C416-45AF-86AD-EB1A74A659DE}" type="presParOf" srcId="{F7469A05-4F8B-4648-A4DA-FA5D32D46C79}" destId="{69C77D60-1F1F-4F99-8613-D2EF4C5BDB32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A93299B-C806-4889-BE7E-05B1027DFC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9187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data.epa.gov.tw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ienv.epa.gov.tw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data.epa.gov.tw/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ienv.epa.gov.tw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3299B-C806-4889-BE7E-05B1027DFCEA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887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mtClean="0"/>
              <a:t>https://www.airnow.gov/index.cfm?action=aqibasics.aqi</a:t>
            </a:r>
          </a:p>
          <a:p>
            <a:pPr>
              <a:spcBef>
                <a:spcPct val="0"/>
              </a:spcBef>
            </a:pPr>
            <a:r>
              <a:rPr lang="en-US" altLang="zh-TW" smtClean="0"/>
              <a:t>http://aqicn.org/translate/chinese-traditional/</a:t>
            </a:r>
          </a:p>
          <a:p>
            <a:pPr>
              <a:spcBef>
                <a:spcPct val="0"/>
              </a:spcBef>
            </a:pPr>
            <a:r>
              <a:rPr lang="en-US" altLang="zh-TW" smtClean="0"/>
              <a:t>https://cdict.net/q/satisfactory</a:t>
            </a:r>
            <a:endParaRPr lang="zh-TW" altLang="en-US" smtClean="0"/>
          </a:p>
        </p:txBody>
      </p:sp>
      <p:sp>
        <p:nvSpPr>
          <p:cNvPr id="604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96115D-0548-4681-B0E3-527A8C885096}" type="slidenum">
              <a:rPr lang="zh-TW" altLang="en-US">
                <a:latin typeface="Arial" charset="0"/>
                <a:ea typeface="新細明體" charset="-120"/>
              </a:rPr>
              <a:pPr/>
              <a:t>25</a:t>
            </a:fld>
            <a:endParaRPr lang="en-US" altLang="zh-TW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922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kern="1200" dirty="0" smtClean="0">
                <a:solidFill>
                  <a:schemeClr val="tx1"/>
                </a:solidFill>
                <a:latin typeface="+mn-ea"/>
                <a:ea typeface="新細明體" panose="02020500000000000000" pitchFamily="18" charset="-120"/>
                <a:cs typeface="+mn-cs"/>
              </a:rPr>
              <a:t>網址：</a:t>
            </a:r>
            <a:r>
              <a:rPr kumimoji="1" lang="en-US" altLang="zh-TW" sz="1200" b="1" kern="1200" dirty="0" smtClean="0">
                <a:solidFill>
                  <a:schemeClr val="tx1"/>
                </a:solidFill>
                <a:latin typeface="+mn-ea"/>
                <a:ea typeface="新細明體" panose="02020500000000000000" pitchFamily="18" charset="-120"/>
                <a:cs typeface="+mn-cs"/>
              </a:rPr>
              <a:t>http://taqm.epa.gov.tw/taqm/tw/AqiMap.aspx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環境開放資料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 (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  <a:hlinkClick r:id="rId3"/>
              </a:rPr>
              <a:t>http://opendata.epa.gov.tw/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愛環境 </a:t>
            </a:r>
            <a:r>
              <a:rPr kumimoji="1" lang="en-US" altLang="zh-TW" sz="1100" kern="1200" dirty="0" err="1" smtClean="0">
                <a:solidFill>
                  <a:schemeClr val="tx1"/>
                </a:solidFill>
                <a:latin typeface="Arial" panose="020B0604020202020204" pitchFamily="34" charset="0"/>
                <a:ea typeface="標楷體" pitchFamily="65" charset="-120"/>
                <a:cs typeface="+mn-cs"/>
              </a:rPr>
              <a:t>i</a:t>
            </a:r>
            <a:r>
              <a:rPr kumimoji="1" lang="en-US" altLang="zh-TW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標楷體" pitchFamily="65" charset="-120"/>
                <a:cs typeface="+mn-cs"/>
              </a:rPr>
              <a:t>-Environment</a:t>
            </a:r>
            <a:r>
              <a:rPr lang="en-US" altLang="zh-TW" sz="11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  <a:hlinkClick r:id="rId4"/>
              </a:rPr>
              <a:t>http://ienv.epa.gov.tw</a:t>
            </a:r>
            <a:r>
              <a:rPr lang="en-US" altLang="zh-TW" sz="1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ea typeface="標楷體" pitchFamily="65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1" kern="1200" dirty="0" smtClean="0">
              <a:solidFill>
                <a:schemeClr val="tx1"/>
              </a:solidFill>
              <a:latin typeface="+mn-ea"/>
              <a:ea typeface="新細明體" panose="02020500000000000000" pitchFamily="18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3299B-C806-4889-BE7E-05B1027DFCEA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339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kern="1200" dirty="0" smtClean="0">
                <a:solidFill>
                  <a:schemeClr val="tx1"/>
                </a:solidFill>
                <a:latin typeface="+mn-ea"/>
                <a:ea typeface="新細明體" panose="02020500000000000000" pitchFamily="18" charset="-120"/>
                <a:cs typeface="+mn-cs"/>
              </a:rPr>
              <a:t>網址：</a:t>
            </a:r>
            <a:r>
              <a:rPr kumimoji="1" lang="en-US" altLang="zh-TW" sz="1200" b="1" kern="1200" dirty="0" smtClean="0">
                <a:solidFill>
                  <a:schemeClr val="tx1"/>
                </a:solidFill>
                <a:latin typeface="+mn-ea"/>
                <a:ea typeface="新細明體" panose="02020500000000000000" pitchFamily="18" charset="-120"/>
                <a:cs typeface="+mn-cs"/>
              </a:rPr>
              <a:t>http://taqm.epa.gov.tw/taqm/tw/AqiMap.aspx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環境開放資料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 (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  <a:hlinkClick r:id="rId3"/>
              </a:rPr>
              <a:t>http://opendata.epa.gov.tw/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愛環境 </a:t>
            </a:r>
            <a:r>
              <a:rPr kumimoji="1" lang="en-US" altLang="zh-TW" sz="1100" kern="1200" dirty="0" err="1" smtClean="0">
                <a:solidFill>
                  <a:schemeClr val="tx1"/>
                </a:solidFill>
                <a:latin typeface="Arial" panose="020B0604020202020204" pitchFamily="34" charset="0"/>
                <a:ea typeface="標楷體" pitchFamily="65" charset="-120"/>
                <a:cs typeface="+mn-cs"/>
              </a:rPr>
              <a:t>i</a:t>
            </a:r>
            <a:r>
              <a:rPr kumimoji="1" lang="en-US" altLang="zh-TW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標楷體" pitchFamily="65" charset="-120"/>
                <a:cs typeface="+mn-cs"/>
              </a:rPr>
              <a:t>-Environment</a:t>
            </a:r>
            <a:r>
              <a:rPr lang="en-US" altLang="zh-TW" sz="11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200" dirty="0" smtClean="0">
                <a:ea typeface="標楷體" pitchFamily="65" charset="-120"/>
                <a:cs typeface="Times New Roman" panose="02020603050405020304" pitchFamily="18" charset="0"/>
                <a:hlinkClick r:id="rId4"/>
              </a:rPr>
              <a:t>http://ienv.epa.gov.tw</a:t>
            </a:r>
            <a:r>
              <a:rPr lang="en-US" altLang="zh-TW" sz="1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ea typeface="標楷體" pitchFamily="65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1" kern="1200" dirty="0" smtClean="0">
              <a:solidFill>
                <a:schemeClr val="tx1"/>
              </a:solidFill>
              <a:latin typeface="+mn-ea"/>
              <a:ea typeface="新細明體" panose="02020500000000000000" pitchFamily="18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3299B-C806-4889-BE7E-05B1027DFCEA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339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61925"/>
            <a:ext cx="38163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97741" y="2112721"/>
            <a:ext cx="6048672" cy="1143439"/>
          </a:xfrm>
          <a:ln>
            <a:noFill/>
          </a:ln>
        </p:spPr>
        <p:txBody>
          <a:bodyPr/>
          <a:lstStyle>
            <a:lvl1pPr algn="ctr">
              <a:defRPr sz="6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defRPr>
            </a:lvl1pPr>
          </a:lstStyle>
          <a:p>
            <a:pPr lvl="0"/>
            <a:endParaRPr lang="zh-TW" alt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517232"/>
            <a:ext cx="5793763" cy="77167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396038"/>
            <a:ext cx="620712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9B420D-E1B6-4710-ABF6-0B0B0D184A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8" name="Picture 83" descr="water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393398">
            <a:off x="6626677" y="163343"/>
            <a:ext cx="218237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2147483647 h 1100"/>
              <a:gd name="T4" fmla="*/ 2147483647 w 1089"/>
              <a:gd name="T5" fmla="*/ 2147483647 h 1100"/>
              <a:gd name="T6" fmla="*/ 0 w 1089"/>
              <a:gd name="T7" fmla="*/ 0 h 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rgbClr val="A8D02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2" name="Picture 38" descr="3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139888" y="6017556"/>
            <a:ext cx="64249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086864"/>
            <a:ext cx="6372200" cy="37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609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1A9AA-6F2D-4DEA-9293-9C08949083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64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09E59-1084-4669-863A-48073E54FD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508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EE5C6-026C-4914-9851-92B85C8A9C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7788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24625" y="0"/>
            <a:ext cx="2173288" cy="61547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72225" cy="61547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8814C-715D-461F-94FC-428186A942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94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3" y="0"/>
            <a:ext cx="8171077" cy="76517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2EFA6-CC0A-4124-9C97-3D566DF9AE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921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CCD62-D147-4820-BC44-23FDFE9B34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671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8600" cy="51022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052513"/>
            <a:ext cx="4038600" cy="51022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8E171-FF36-4497-B99E-7A554F9882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213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2B8DE-CE24-4432-BA70-56D8535361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811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E5AD6-03DE-49C1-B7DB-EA20F2A4B3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662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E5AD6-03DE-49C1-B7DB-EA20F2A4B3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6" name="群組 5"/>
          <p:cNvGrpSpPr/>
          <p:nvPr userDrawn="1"/>
        </p:nvGrpSpPr>
        <p:grpSpPr>
          <a:xfrm>
            <a:off x="1" y="3789041"/>
            <a:ext cx="9142204" cy="2736303"/>
            <a:chOff x="26775" y="3401281"/>
            <a:chExt cx="9115433" cy="3124061"/>
          </a:xfrm>
        </p:grpSpPr>
        <p:pic>
          <p:nvPicPr>
            <p:cNvPr id="4" name="圖片 3"/>
            <p:cNvPicPr>
              <a:picLocks noChangeAspect="1"/>
            </p:cNvPicPr>
            <p:nvPr userDrawn="1"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75" y="3401281"/>
              <a:ext cx="7139998" cy="306000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 userDrawn="1"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622" t="2353" r="4034" b="-2353"/>
            <a:stretch/>
          </p:blipFill>
          <p:spPr>
            <a:xfrm>
              <a:off x="7164981" y="3465341"/>
              <a:ext cx="1977227" cy="306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959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6" y="0"/>
            <a:ext cx="9144000" cy="685159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256" y="2698865"/>
            <a:ext cx="9142413" cy="1152128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E5AD6-03DE-49C1-B7DB-EA20F2A4B3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5" name="群組 14"/>
          <p:cNvGrpSpPr/>
          <p:nvPr userDrawn="1"/>
        </p:nvGrpSpPr>
        <p:grpSpPr>
          <a:xfrm rot="21253918">
            <a:off x="7139171" y="1078280"/>
            <a:ext cx="1480257" cy="1415286"/>
            <a:chOff x="8165166" y="0"/>
            <a:chExt cx="1043270" cy="918721"/>
          </a:xfrm>
        </p:grpSpPr>
        <p:grpSp>
          <p:nvGrpSpPr>
            <p:cNvPr id="11" name="群組 5"/>
            <p:cNvGrpSpPr>
              <a:grpSpLocks/>
            </p:cNvGrpSpPr>
            <p:nvPr userDrawn="1"/>
          </p:nvGrpSpPr>
          <p:grpSpPr bwMode="auto">
            <a:xfrm>
              <a:off x="8165166" y="0"/>
              <a:ext cx="1043270" cy="860425"/>
              <a:chOff x="7016162" y="721509"/>
              <a:chExt cx="1116136" cy="943534"/>
            </a:xfrm>
          </p:grpSpPr>
          <p:sp>
            <p:nvSpPr>
              <p:cNvPr id="12" name="橢圓 11"/>
              <p:cNvSpPr/>
              <p:nvPr userDrawn="1"/>
            </p:nvSpPr>
            <p:spPr>
              <a:xfrm>
                <a:off x="7088495" y="721509"/>
                <a:ext cx="971472" cy="943534"/>
              </a:xfrm>
              <a:prstGeom prst="ellipse">
                <a:avLst/>
              </a:prstGeom>
              <a:solidFill>
                <a:srgbClr val="FEBF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/>
              </a:p>
            </p:txBody>
          </p:sp>
          <p:sp>
            <p:nvSpPr>
              <p:cNvPr id="13" name="矩形 12"/>
              <p:cNvSpPr/>
              <p:nvPr userDrawn="1"/>
            </p:nvSpPr>
            <p:spPr>
              <a:xfrm rot="682111">
                <a:off x="7016162" y="954252"/>
                <a:ext cx="1116136" cy="416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zh-TW" sz="32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AQI</a:t>
                </a:r>
                <a:endParaRPr lang="zh-TW" altLang="en-US" sz="2400" b="1" baseline="-2500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4" name="橢圓 13"/>
            <p:cNvSpPr/>
            <p:nvPr userDrawn="1"/>
          </p:nvSpPr>
          <p:spPr>
            <a:xfrm>
              <a:off x="8996809" y="774259"/>
              <a:ext cx="144016" cy="144462"/>
            </a:xfrm>
            <a:prstGeom prst="ellipse">
              <a:avLst/>
            </a:prstGeom>
            <a:solidFill>
              <a:srgbClr val="FEB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1728192" cy="185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943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D419B-5E99-41BE-BD35-70A8D5F19F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199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FB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6350"/>
            <a:ext cx="914241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296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1435" y="640771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675A6D2-F097-4C6D-957E-2EFC6987C41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" name="圖片 7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381750"/>
            <a:ext cx="24780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群組 5"/>
          <p:cNvGrpSpPr>
            <a:grpSpLocks/>
          </p:cNvGrpSpPr>
          <p:nvPr userDrawn="1"/>
        </p:nvGrpSpPr>
        <p:grpSpPr bwMode="auto">
          <a:xfrm>
            <a:off x="8201025" y="0"/>
            <a:ext cx="971550" cy="860425"/>
            <a:chOff x="7054527" y="721509"/>
            <a:chExt cx="1039407" cy="943534"/>
          </a:xfrm>
        </p:grpSpPr>
        <p:sp>
          <p:nvSpPr>
            <p:cNvPr id="4" name="橢圓 3"/>
            <p:cNvSpPr/>
            <p:nvPr userDrawn="1"/>
          </p:nvSpPr>
          <p:spPr>
            <a:xfrm>
              <a:off x="7088495" y="721509"/>
              <a:ext cx="971472" cy="943534"/>
            </a:xfrm>
            <a:prstGeom prst="ellipse">
              <a:avLst/>
            </a:prstGeom>
            <a:solidFill>
              <a:srgbClr val="FEBF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5" name="矩形 4"/>
            <p:cNvSpPr/>
            <p:nvPr userDrawn="1"/>
          </p:nvSpPr>
          <p:spPr>
            <a:xfrm rot="682111">
              <a:off x="7054527" y="934857"/>
              <a:ext cx="1039407" cy="438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TW" sz="20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AQI</a:t>
              </a:r>
              <a:endParaRPr lang="zh-TW" altLang="en-US" sz="1600" b="1" baseline="-25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4" name="橢圓 13"/>
          <p:cNvSpPr/>
          <p:nvPr userDrawn="1"/>
        </p:nvSpPr>
        <p:spPr>
          <a:xfrm>
            <a:off x="8996809" y="774259"/>
            <a:ext cx="144016" cy="144462"/>
          </a:xfrm>
          <a:prstGeom prst="ellipse">
            <a:avLst/>
          </a:prstGeom>
          <a:solidFill>
            <a:srgbClr val="FEB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73" r:id="rId7"/>
    <p:sldLayoutId id="2147483672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p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___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3.png"/><Relationship Id="rId4" Type="http://schemas.openxmlformats.org/officeDocument/2006/relationships/oleObject" Target="../embeddings/Microsoft_Excel_97-2003____1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396552" y="1988840"/>
            <a:ext cx="6048672" cy="1143439"/>
          </a:xfrm>
        </p:spPr>
        <p:txBody>
          <a:bodyPr/>
          <a:lstStyle/>
          <a:p>
            <a:r>
              <a:rPr lang="zh-TW" altLang="en-US" sz="5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空氣品質指標</a:t>
            </a:r>
            <a:r>
              <a:rPr lang="en-US" altLang="zh-TW" sz="5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(AQI)</a:t>
            </a:r>
            <a:r>
              <a:rPr lang="zh-TW" altLang="en-US" sz="5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宣導教材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450" y="4077072"/>
            <a:ext cx="3059832" cy="771673"/>
          </a:xfrm>
        </p:spPr>
        <p:txBody>
          <a:bodyPr/>
          <a:lstStyle/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空氣污染物對健康的影響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4917" y="1710421"/>
            <a:ext cx="2154413" cy="46293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 smtClean="0">
                <a:solidFill>
                  <a:schemeClr val="bg1"/>
                </a:solidFill>
                <a:latin typeface="微軟正黑體 (本文)"/>
                <a:ea typeface="+mn-ea"/>
              </a:rPr>
              <a:t>什麼是臭氧</a:t>
            </a:r>
            <a:endParaRPr lang="en-US" altLang="zh-TW" sz="2400" b="1" kern="0" baseline="-25000" dirty="0" smtClean="0">
              <a:solidFill>
                <a:schemeClr val="bg1"/>
              </a:solidFill>
              <a:latin typeface="微軟正黑體 (本文)"/>
              <a:ea typeface="+mn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4917" y="4220151"/>
            <a:ext cx="2592288" cy="46435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>
            <a:defPPr>
              <a:defRPr lang="zh-TW"/>
            </a:defPPr>
            <a:lvl1pPr algn="ctr" eaLnBrk="1" hangingPunct="1">
              <a:defRPr sz="2400" kern="0">
                <a:solidFill>
                  <a:schemeClr val="bg1"/>
                </a:solidFill>
                <a:latin typeface="+mn-lt"/>
                <a:ea typeface="華康粗圓體" pitchFamily="49" charset="-120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9pPr>
          </a:lstStyle>
          <a:p>
            <a:r>
              <a:rPr lang="zh-TW" altLang="en-US" b="1" dirty="0">
                <a:latin typeface="微軟正黑體 (本文)"/>
                <a:ea typeface="+mn-ea"/>
              </a:rPr>
              <a:t>對健康的影響</a:t>
            </a:r>
            <a:endParaRPr lang="en-US" altLang="zh-TW" b="1" dirty="0">
              <a:latin typeface="微軟正黑體 (本文)"/>
              <a:ea typeface="+mn-ea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755576" y="2345583"/>
            <a:ext cx="7848872" cy="1569660"/>
          </a:xfrm>
          <a:prstGeom prst="rect">
            <a:avLst/>
          </a:prstGeom>
          <a:noFill/>
          <a:ln w="28575">
            <a:solidFill>
              <a:srgbClr val="00206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+mn-ea"/>
                <a:ea typeface="+mn-ea"/>
              </a:rPr>
              <a:t>近地面臭氧為大氣主要污染物之一</a:t>
            </a:r>
            <a:r>
              <a:rPr lang="zh-TW" altLang="en-US" sz="2400" dirty="0" smtClean="0">
                <a:latin typeface="+mn-ea"/>
                <a:ea typeface="+mn-ea"/>
              </a:rPr>
              <a:t>，由氮氧化物及反應</a:t>
            </a:r>
            <a:r>
              <a:rPr lang="zh-TW" altLang="en-US" sz="2400" dirty="0">
                <a:latin typeface="+mn-ea"/>
                <a:ea typeface="+mn-ea"/>
              </a:rPr>
              <a:t>性碳氫化合物受日光照射後產生的二次</a:t>
            </a:r>
            <a:r>
              <a:rPr lang="zh-TW" altLang="en-US" sz="2400" dirty="0" smtClean="0">
                <a:latin typeface="+mn-ea"/>
                <a:ea typeface="+mn-ea"/>
              </a:rPr>
              <a:t>污染物。臭氧</a:t>
            </a:r>
            <a:r>
              <a:rPr lang="zh-TW" altLang="en-US" sz="2400" dirty="0">
                <a:latin typeface="+mn-ea"/>
                <a:ea typeface="+mn-ea"/>
              </a:rPr>
              <a:t>污染有三大特點</a:t>
            </a:r>
            <a:r>
              <a:rPr lang="zh-TW" altLang="en-US" sz="2400" dirty="0" smtClean="0">
                <a:latin typeface="+mn-ea"/>
                <a:ea typeface="+mn-ea"/>
              </a:rPr>
              <a:t>：</a:t>
            </a:r>
            <a:r>
              <a:rPr lang="en-US" altLang="zh-TW" sz="2400" dirty="0" smtClean="0">
                <a:latin typeface="+mn-ea"/>
                <a:ea typeface="+mn-ea"/>
              </a:rPr>
              <a:t>1.</a:t>
            </a:r>
            <a:r>
              <a:rPr lang="zh-TW" altLang="en-US" sz="2400" dirty="0" smtClean="0">
                <a:latin typeface="+mn-ea"/>
                <a:ea typeface="+mn-ea"/>
              </a:rPr>
              <a:t>對</a:t>
            </a:r>
            <a:r>
              <a:rPr lang="zh-TW" altLang="en-US" sz="2400" dirty="0">
                <a:latin typeface="+mn-ea"/>
                <a:ea typeface="+mn-ea"/>
              </a:rPr>
              <a:t>人體傷害</a:t>
            </a:r>
            <a:r>
              <a:rPr lang="zh-TW" altLang="en-US" sz="2400" dirty="0" smtClean="0">
                <a:latin typeface="+mn-ea"/>
                <a:ea typeface="+mn-ea"/>
              </a:rPr>
              <a:t>迅速。</a:t>
            </a:r>
            <a:r>
              <a:rPr lang="en-US" altLang="zh-TW" sz="2400" dirty="0" smtClean="0">
                <a:latin typeface="+mn-ea"/>
                <a:ea typeface="+mn-ea"/>
              </a:rPr>
              <a:t>2.</a:t>
            </a:r>
            <a:r>
              <a:rPr lang="zh-TW" altLang="en-US" sz="2400" dirty="0" smtClean="0">
                <a:latin typeface="+mn-ea"/>
                <a:ea typeface="+mn-ea"/>
              </a:rPr>
              <a:t>受</a:t>
            </a:r>
            <a:r>
              <a:rPr lang="zh-TW" altLang="en-US" sz="2400" dirty="0">
                <a:latin typeface="+mn-ea"/>
                <a:ea typeface="+mn-ea"/>
              </a:rPr>
              <a:t>光照影響</a:t>
            </a:r>
            <a:r>
              <a:rPr lang="zh-TW" altLang="en-US" sz="2400" dirty="0" smtClean="0">
                <a:latin typeface="+mn-ea"/>
                <a:ea typeface="+mn-ea"/>
              </a:rPr>
              <a:t>大</a:t>
            </a:r>
            <a:r>
              <a:rPr lang="en-US" altLang="zh-TW" sz="2400" dirty="0" smtClean="0">
                <a:latin typeface="+mn-ea"/>
                <a:ea typeface="+mn-ea"/>
              </a:rPr>
              <a:t>3.</a:t>
            </a:r>
            <a:r>
              <a:rPr lang="zh-TW" altLang="en-US" sz="2400" dirty="0" smtClean="0">
                <a:latin typeface="+mn-ea"/>
                <a:ea typeface="+mn-ea"/>
              </a:rPr>
              <a:t>通常為城市局部污染。</a:t>
            </a:r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13" name="矩形 11"/>
          <p:cNvSpPr>
            <a:spLocks noChangeArrowheads="1"/>
          </p:cNvSpPr>
          <p:nvPr/>
        </p:nvSpPr>
        <p:spPr bwMode="auto">
          <a:xfrm>
            <a:off x="755576" y="4869377"/>
            <a:ext cx="7848872" cy="1200329"/>
          </a:xfrm>
          <a:prstGeom prst="rect">
            <a:avLst/>
          </a:prstGeom>
          <a:noFill/>
          <a:ln w="28575">
            <a:solidFill>
              <a:srgbClr val="00206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+mn-ea"/>
                <a:ea typeface="+mn-ea"/>
              </a:rPr>
              <a:t>對鼻、咽喉及氣管黏膜具刺激性，接觸後症狀包括咳嗽、胸口疼痛、咽喉及眼睛刺痛，嚴重者可能損害肺部正常功能及引致呼吸系統發炎。</a:t>
            </a:r>
          </a:p>
        </p:txBody>
      </p:sp>
      <p:sp>
        <p:nvSpPr>
          <p:cNvPr id="22" name="內容版面配置區 2"/>
          <p:cNvSpPr>
            <a:spLocks noGrp="1"/>
          </p:cNvSpPr>
          <p:nvPr>
            <p:ph idx="1"/>
          </p:nvPr>
        </p:nvSpPr>
        <p:spPr>
          <a:xfrm>
            <a:off x="240432" y="893121"/>
            <a:ext cx="8229600" cy="50427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algn="just"/>
            <a:r>
              <a:rPr lang="zh-TW" altLang="en-US" sz="2800" dirty="0" smtClean="0">
                <a:solidFill>
                  <a:srgbClr val="0000FF"/>
                </a:solidFill>
              </a:rPr>
              <a:t>臭氧</a:t>
            </a:r>
            <a:r>
              <a:rPr lang="en-US" altLang="zh-TW" sz="2800" dirty="0" smtClean="0">
                <a:solidFill>
                  <a:srgbClr val="0000FF"/>
                </a:solidFill>
              </a:rPr>
              <a:t>(O</a:t>
            </a:r>
            <a:r>
              <a:rPr lang="en-US" altLang="zh-TW" sz="2800" baseline="-25000" dirty="0" smtClean="0">
                <a:solidFill>
                  <a:srgbClr val="0000FF"/>
                </a:solidFill>
              </a:rPr>
              <a:t>3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3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D2938820-E422-411D-8E60-3BDD9C0A4BDA}" type="slidenum">
              <a:rPr lang="en-US" altLang="zh-TW" smtClean="0"/>
              <a:t>10</a:t>
            </a:fld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09" y="893121"/>
            <a:ext cx="1817191" cy="14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空氣污染物對健康的影響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97507" y="1605887"/>
            <a:ext cx="2514453" cy="56840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 smtClean="0">
                <a:solidFill>
                  <a:schemeClr val="bg1"/>
                </a:solidFill>
                <a:latin typeface="+mj-ea"/>
              </a:rPr>
              <a:t>什麼是硫氧化物</a:t>
            </a:r>
            <a:endParaRPr lang="en-US" altLang="zh-TW" sz="2400" b="1" kern="0" baseline="-25000" dirty="0" smtClean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97508" y="4255912"/>
            <a:ext cx="2592288" cy="57354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>
            <a:defPPr>
              <a:defRPr lang="zh-TW"/>
            </a:defPPr>
            <a:lvl1pPr algn="ctr" eaLnBrk="1" hangingPunct="1">
              <a:defRPr sz="2400" kern="0">
                <a:solidFill>
                  <a:schemeClr val="bg1"/>
                </a:solidFill>
                <a:latin typeface="+mn-lt"/>
                <a:ea typeface="華康粗圓體" pitchFamily="49" charset="-120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+mj-cs"/>
              </a:defRPr>
            </a:lvl9pPr>
          </a:lstStyle>
          <a:p>
            <a:r>
              <a:rPr lang="zh-TW" altLang="en-US" b="1" dirty="0">
                <a:latin typeface="+mj-ea"/>
                <a:ea typeface="+mj-ea"/>
              </a:rPr>
              <a:t>對健康的影響</a:t>
            </a:r>
            <a:endParaRPr lang="en-US" altLang="zh-TW" b="1" dirty="0">
              <a:latin typeface="+mj-ea"/>
              <a:ea typeface="+mj-ea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1688166" y="2346520"/>
            <a:ext cx="6998634" cy="156966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+mn-ea"/>
                <a:ea typeface="+mn-ea"/>
              </a:rPr>
              <a:t>硫</a:t>
            </a:r>
            <a:r>
              <a:rPr lang="zh-TW" altLang="en-US" sz="2400" dirty="0" smtClean="0">
                <a:latin typeface="+mn-ea"/>
                <a:ea typeface="+mn-ea"/>
              </a:rPr>
              <a:t>氧化物為</a:t>
            </a:r>
            <a:r>
              <a:rPr lang="zh-TW" altLang="en-US" sz="2400" dirty="0">
                <a:latin typeface="+mn-ea"/>
                <a:ea typeface="+mn-ea"/>
              </a:rPr>
              <a:t>大氣主要污染物之一</a:t>
            </a:r>
            <a:r>
              <a:rPr lang="zh-TW" altLang="en-US" sz="2400" dirty="0" smtClean="0">
                <a:latin typeface="+mn-ea"/>
                <a:ea typeface="+mn-ea"/>
              </a:rPr>
              <a:t>，大氣</a:t>
            </a:r>
            <a:r>
              <a:rPr lang="zh-TW" altLang="en-US" sz="2400" dirty="0">
                <a:latin typeface="+mn-ea"/>
                <a:ea typeface="+mn-ea"/>
              </a:rPr>
              <a:t>中的硫氧化物大部分來自於石油及煤燃燒，其餘來自自然界中有機物腐化。硫氧化物會在大氣中轉化成酸性氣膠，隨著雨水降下，即為廣義的酸雨。</a:t>
            </a:r>
          </a:p>
        </p:txBody>
      </p:sp>
      <p:sp>
        <p:nvSpPr>
          <p:cNvPr id="13" name="矩形 11"/>
          <p:cNvSpPr>
            <a:spLocks noChangeArrowheads="1"/>
          </p:cNvSpPr>
          <p:nvPr/>
        </p:nvSpPr>
        <p:spPr bwMode="auto">
          <a:xfrm>
            <a:off x="1688166" y="4941168"/>
            <a:ext cx="7060298" cy="835888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+mn-ea"/>
                <a:ea typeface="+mn-ea"/>
              </a:rPr>
              <a:t>以刺激呼吸系統為主，會產生鼻咽炎、咳嗽、呼吸短促、氣管炎和肺炎等。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11358"/>
            <a:ext cx="1390900" cy="149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內容版面配置區 2"/>
          <p:cNvSpPr>
            <a:spLocks noGrp="1"/>
          </p:cNvSpPr>
          <p:nvPr>
            <p:ph idx="1"/>
          </p:nvPr>
        </p:nvSpPr>
        <p:spPr>
          <a:xfrm>
            <a:off x="240432" y="893121"/>
            <a:ext cx="8229600" cy="50427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algn="just"/>
            <a:r>
              <a:rPr lang="zh-TW" altLang="en-US" sz="2800" dirty="0">
                <a:solidFill>
                  <a:srgbClr val="0000FF"/>
                </a:solidFill>
              </a:rPr>
              <a:t>硫氧化物</a:t>
            </a:r>
            <a:r>
              <a:rPr lang="en-US" altLang="zh-TW" sz="2800" dirty="0">
                <a:solidFill>
                  <a:srgbClr val="0000FF"/>
                </a:solidFill>
              </a:rPr>
              <a:t>(SO</a:t>
            </a:r>
            <a:r>
              <a:rPr lang="en-US" altLang="zh-TW" sz="2800" baseline="-25000" dirty="0">
                <a:solidFill>
                  <a:srgbClr val="0000FF"/>
                </a:solidFill>
              </a:rPr>
              <a:t>X</a:t>
            </a:r>
            <a:r>
              <a:rPr lang="en-US" altLang="zh-TW" sz="2800" dirty="0">
                <a:solidFill>
                  <a:srgbClr val="0000FF"/>
                </a:solidFill>
              </a:rPr>
              <a:t>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3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D2938820-E422-411D-8E60-3BDD9C0A4BDA}" type="slidenum">
              <a:rPr lang="en-US" altLang="zh-TW" smtClean="0"/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874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空氣污染物對健康的影響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19646" y="1673662"/>
            <a:ext cx="2446147" cy="530225"/>
          </a:xfrm>
          <a:prstGeom prst="rect">
            <a:avLst/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>
                <a:solidFill>
                  <a:schemeClr val="bg1"/>
                </a:solidFill>
                <a:latin typeface="+mn-ea"/>
                <a:ea typeface="+mn-ea"/>
              </a:rPr>
              <a:t>什麼是</a:t>
            </a:r>
            <a:r>
              <a:rPr lang="zh-TW" altLang="en-US" sz="2400" b="1" kern="0" dirty="0" smtClean="0">
                <a:solidFill>
                  <a:schemeClr val="bg1"/>
                </a:solidFill>
                <a:latin typeface="+mn-ea"/>
                <a:ea typeface="+mn-ea"/>
              </a:rPr>
              <a:t>氮氧化物</a:t>
            </a:r>
            <a:endParaRPr lang="en-US" altLang="zh-TW" sz="2400" b="1" kern="0" baseline="-250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9646" y="4128011"/>
            <a:ext cx="2592387" cy="504983"/>
          </a:xfrm>
          <a:prstGeom prst="rect">
            <a:avLst/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>
                <a:solidFill>
                  <a:schemeClr val="bg1"/>
                </a:solidFill>
                <a:latin typeface="+mn-ea"/>
                <a:ea typeface="+mn-ea"/>
              </a:rPr>
              <a:t>對健康的影響</a:t>
            </a:r>
            <a:endParaRPr lang="en-US" altLang="zh-TW" sz="2400" b="1" kern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719646" y="2303728"/>
            <a:ext cx="7405516" cy="1569660"/>
          </a:xfrm>
          <a:prstGeom prst="rect">
            <a:avLst/>
          </a:prstGeom>
          <a:noFill/>
          <a:ln w="28575">
            <a:solidFill>
              <a:srgbClr val="FCB13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zh-TW" altLang="en-US" sz="2400" dirty="0" smtClean="0">
                <a:latin typeface="+mn-ea"/>
                <a:ea typeface="+mn-ea"/>
              </a:rPr>
              <a:t>氮氧化物為</a:t>
            </a:r>
            <a:r>
              <a:rPr lang="zh-TW" altLang="en-US" sz="2400" dirty="0">
                <a:latin typeface="+mn-ea"/>
                <a:ea typeface="+mn-ea"/>
              </a:rPr>
              <a:t>大氣主要污染物之</a:t>
            </a:r>
            <a:r>
              <a:rPr lang="zh-TW" altLang="en-US" sz="2400" dirty="0" smtClean="0">
                <a:latin typeface="+mn-ea"/>
                <a:ea typeface="+mn-ea"/>
              </a:rPr>
              <a:t>一，其來源可分成</a:t>
            </a:r>
            <a:r>
              <a:rPr lang="en-US" altLang="zh-TW" sz="2400" dirty="0" smtClean="0">
                <a:latin typeface="+mn-ea"/>
                <a:ea typeface="+mn-ea"/>
              </a:rPr>
              <a:t>1.</a:t>
            </a:r>
            <a:r>
              <a:rPr lang="zh-TW" altLang="en-US" sz="2400" dirty="0" smtClean="0">
                <a:latin typeface="+mn-ea"/>
                <a:ea typeface="+mn-ea"/>
              </a:rPr>
              <a:t>自然界氮循環過程</a:t>
            </a:r>
            <a:r>
              <a:rPr lang="en-US" altLang="zh-TW" sz="2400" dirty="0" smtClean="0">
                <a:latin typeface="+mn-ea"/>
                <a:ea typeface="+mn-ea"/>
              </a:rPr>
              <a:t>:</a:t>
            </a:r>
            <a:r>
              <a:rPr lang="zh-TW" altLang="en-US" sz="2400" dirty="0" smtClean="0">
                <a:latin typeface="+mn-ea"/>
                <a:ea typeface="+mn-ea"/>
              </a:rPr>
              <a:t>土壤和海洋的有機物分解。</a:t>
            </a:r>
            <a:r>
              <a:rPr lang="en-US" altLang="zh-TW" sz="2400" dirty="0" smtClean="0">
                <a:latin typeface="+mn-ea"/>
                <a:ea typeface="+mn-ea"/>
              </a:rPr>
              <a:t>2.</a:t>
            </a:r>
            <a:r>
              <a:rPr lang="zh-TW" altLang="en-US" sz="2400" dirty="0" smtClean="0">
                <a:latin typeface="+mn-ea"/>
                <a:ea typeface="+mn-ea"/>
              </a:rPr>
              <a:t>人為活動排放</a:t>
            </a:r>
            <a:r>
              <a:rPr lang="en-US" altLang="zh-TW" sz="2400" dirty="0" smtClean="0">
                <a:latin typeface="+mn-ea"/>
                <a:ea typeface="+mn-ea"/>
              </a:rPr>
              <a:t>:</a:t>
            </a:r>
            <a:r>
              <a:rPr lang="zh-TW" altLang="en-US" sz="2400" dirty="0" smtClean="0">
                <a:latin typeface="+mn-ea"/>
                <a:ea typeface="+mn-ea"/>
              </a:rPr>
              <a:t>機動車輛、飛機、內燃機及工業窯爐燃燒排放等。</a:t>
            </a:r>
            <a:endParaRPr lang="en-US" altLang="zh-TW" sz="2400" dirty="0">
              <a:latin typeface="+mn-ea"/>
              <a:ea typeface="+mn-ea"/>
            </a:endParaRPr>
          </a:p>
        </p:txBody>
      </p:sp>
      <p:sp>
        <p:nvSpPr>
          <p:cNvPr id="13" name="矩形 14"/>
          <p:cNvSpPr>
            <a:spLocks noChangeArrowheads="1"/>
          </p:cNvSpPr>
          <p:nvPr/>
        </p:nvSpPr>
        <p:spPr bwMode="auto">
          <a:xfrm>
            <a:off x="719647" y="4779716"/>
            <a:ext cx="6660666" cy="830997"/>
          </a:xfrm>
          <a:prstGeom prst="rect">
            <a:avLst/>
          </a:prstGeom>
          <a:noFill/>
          <a:ln w="28575">
            <a:solidFill>
              <a:srgbClr val="FCB13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>
                <a:latin typeface="+mn-ea"/>
                <a:ea typeface="+mn-ea"/>
              </a:rPr>
              <a:t>易對人體眼睛及呼吸系統產生刺激，造成過敏、氣管炎、肺炎、肺充血及肺水腫。</a:t>
            </a:r>
          </a:p>
        </p:txBody>
      </p:sp>
      <p:sp>
        <p:nvSpPr>
          <p:cNvPr id="14" name="內容版面配置區 2"/>
          <p:cNvSpPr>
            <a:spLocks noGrp="1"/>
          </p:cNvSpPr>
          <p:nvPr>
            <p:ph idx="1"/>
          </p:nvPr>
        </p:nvSpPr>
        <p:spPr>
          <a:xfrm>
            <a:off x="240432" y="893121"/>
            <a:ext cx="8229600" cy="504279"/>
          </a:xfrm>
        </p:spPr>
        <p:txBody>
          <a:bodyPr/>
          <a:lstStyle/>
          <a:p>
            <a:pPr marL="360363" algn="just"/>
            <a:r>
              <a:rPr lang="zh-TW" altLang="en-US" sz="2800" dirty="0">
                <a:solidFill>
                  <a:srgbClr val="0000FF"/>
                </a:solidFill>
              </a:rPr>
              <a:t>氮</a:t>
            </a:r>
            <a:r>
              <a:rPr lang="zh-TW" altLang="en-US" sz="2800" dirty="0" smtClean="0">
                <a:solidFill>
                  <a:srgbClr val="0000FF"/>
                </a:solidFill>
              </a:rPr>
              <a:t>氧化物</a:t>
            </a:r>
            <a:r>
              <a:rPr lang="en-US" altLang="zh-TW" sz="2800" dirty="0" smtClean="0">
                <a:solidFill>
                  <a:srgbClr val="0000FF"/>
                </a:solidFill>
              </a:rPr>
              <a:t>(NO</a:t>
            </a:r>
            <a:r>
              <a:rPr lang="en-US" altLang="zh-TW" sz="2800" baseline="-25000" dirty="0" smtClean="0">
                <a:solidFill>
                  <a:srgbClr val="0000FF"/>
                </a:solidFill>
              </a:rPr>
              <a:t>X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6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FFA8CDD5-DFE9-4AA6-A28E-04641AA7B24D}" type="slidenum">
              <a:rPr lang="en-US" altLang="zh-TW" smtClean="0"/>
              <a:t>12</a:t>
            </a:fld>
            <a:endParaRPr lang="en-US" altLang="zh-TW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308" y="4238341"/>
            <a:ext cx="1656184" cy="155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空氣污染物對健康的影響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5" name="投影片編號版面配置區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19672" y="1596022"/>
            <a:ext cx="3744416" cy="50573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 smtClean="0">
                <a:solidFill>
                  <a:schemeClr val="bg1"/>
                </a:solidFill>
                <a:latin typeface="+mn-ea"/>
                <a:ea typeface="+mn-ea"/>
              </a:rPr>
              <a:t>什麼</a:t>
            </a:r>
            <a:r>
              <a:rPr lang="zh-TW" altLang="en-US" sz="2400" b="1" kern="0" dirty="0">
                <a:solidFill>
                  <a:schemeClr val="bg1"/>
                </a:solidFill>
                <a:latin typeface="+mn-ea"/>
                <a:ea typeface="+mn-ea"/>
              </a:rPr>
              <a:t>是揮發性</a:t>
            </a:r>
            <a:r>
              <a:rPr lang="zh-TW" altLang="en-US" sz="2400" b="1" kern="0" dirty="0" smtClean="0">
                <a:solidFill>
                  <a:schemeClr val="bg1"/>
                </a:solidFill>
                <a:latin typeface="+mn-ea"/>
                <a:ea typeface="+mn-ea"/>
              </a:rPr>
              <a:t>有機化合物</a:t>
            </a:r>
            <a:endParaRPr lang="en-US" altLang="zh-TW" sz="2400" b="1" kern="0" baseline="-250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19672" y="4005064"/>
            <a:ext cx="2592387" cy="504056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kern="0" dirty="0" smtClean="0">
                <a:solidFill>
                  <a:schemeClr val="bg1"/>
                </a:solidFill>
                <a:latin typeface="+mn-ea"/>
                <a:ea typeface="+mn-ea"/>
              </a:rPr>
              <a:t>對健康的影響</a:t>
            </a:r>
            <a:endParaRPr lang="en-US" altLang="zh-TW" sz="2400" b="1" kern="0" baseline="-250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1619672" y="2188964"/>
            <a:ext cx="7067128" cy="156966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zh-TW" sz="2400" dirty="0">
                <a:latin typeface="+mn-ea"/>
                <a:ea typeface="+mn-ea"/>
              </a:rPr>
              <a:t>VOC</a:t>
            </a:r>
            <a:r>
              <a:rPr lang="zh-TW" altLang="en-US" sz="2400" dirty="0">
                <a:latin typeface="+mn-ea"/>
                <a:ea typeface="+mn-ea"/>
              </a:rPr>
              <a:t>是指沸點範圍在</a:t>
            </a:r>
            <a:r>
              <a:rPr lang="en-US" altLang="zh-TW" sz="2400" dirty="0">
                <a:latin typeface="+mn-ea"/>
                <a:ea typeface="+mn-ea"/>
              </a:rPr>
              <a:t>50~260</a:t>
            </a:r>
            <a:r>
              <a:rPr lang="en-US" altLang="zh-TW" sz="2400" baseline="30000" dirty="0">
                <a:latin typeface="+mn-ea"/>
                <a:ea typeface="+mn-ea"/>
              </a:rPr>
              <a:t>o</a:t>
            </a:r>
            <a:r>
              <a:rPr lang="en-US" altLang="zh-TW" sz="2400" dirty="0">
                <a:latin typeface="+mn-ea"/>
                <a:ea typeface="+mn-ea"/>
              </a:rPr>
              <a:t>C</a:t>
            </a:r>
            <a:r>
              <a:rPr lang="zh-TW" altLang="en-US" sz="2400" dirty="0">
                <a:latin typeface="+mn-ea"/>
                <a:ea typeface="+mn-ea"/>
              </a:rPr>
              <a:t>之間，室溫下飽和蒸氣壓超過</a:t>
            </a:r>
            <a:r>
              <a:rPr lang="en-US" altLang="zh-TW" sz="2400" dirty="0">
                <a:latin typeface="+mn-ea"/>
                <a:ea typeface="+mn-ea"/>
              </a:rPr>
              <a:t>133.32Pa</a:t>
            </a:r>
            <a:r>
              <a:rPr lang="zh-TW" altLang="en-US" sz="2400" dirty="0">
                <a:latin typeface="+mn-ea"/>
                <a:ea typeface="+mn-ea"/>
              </a:rPr>
              <a:t>，在常溫下以蒸氣形式存在於空氣中的有機化合物，來源小至一般消費產品、乾洗業、印刷業，大至石油煉製業。</a:t>
            </a:r>
            <a:endParaRPr lang="en-US" altLang="zh-TW" sz="2400" dirty="0">
              <a:latin typeface="+mn-ea"/>
              <a:ea typeface="+mn-ea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619672" y="4550188"/>
            <a:ext cx="7067128" cy="193899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>
                <a:latin typeface="+mn-ea"/>
                <a:ea typeface="+mn-ea"/>
              </a:rPr>
              <a:t>具有滲透、脂溶及揮發等特性</a:t>
            </a:r>
            <a:r>
              <a:rPr lang="zh-TW" altLang="en-US" sz="2400" dirty="0" smtClean="0">
                <a:latin typeface="+mn-ea"/>
                <a:ea typeface="+mn-ea"/>
              </a:rPr>
              <a:t>，易經</a:t>
            </a:r>
            <a:r>
              <a:rPr lang="zh-TW" altLang="en-US" sz="2400" dirty="0">
                <a:latin typeface="+mn-ea"/>
                <a:ea typeface="+mn-ea"/>
              </a:rPr>
              <a:t>由皮膚接觸及呼吸系統而對人體造成危害。光化反應所產生的光化學煙霧除了會降低能見度及造成植物病變外，更會刺激人類的眼睛、皮膚，進而引起呼吸系統的疾病。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240432" y="893121"/>
            <a:ext cx="8229600" cy="504279"/>
          </a:xfrm>
        </p:spPr>
        <p:txBody>
          <a:bodyPr/>
          <a:lstStyle/>
          <a:p>
            <a:pPr marL="360363" algn="just"/>
            <a:r>
              <a:rPr lang="zh-TW" altLang="en-US" sz="2800" dirty="0" smtClean="0">
                <a:solidFill>
                  <a:srgbClr val="0000FF"/>
                </a:solidFill>
              </a:rPr>
              <a:t>揮發性有機化</a:t>
            </a:r>
            <a:r>
              <a:rPr lang="zh-TW" altLang="en-US" sz="2800" dirty="0">
                <a:solidFill>
                  <a:srgbClr val="0000FF"/>
                </a:solidFill>
              </a:rPr>
              <a:t>合物</a:t>
            </a:r>
            <a:r>
              <a:rPr lang="en-US" altLang="zh-TW" sz="2800" dirty="0" smtClean="0">
                <a:solidFill>
                  <a:srgbClr val="0000FF"/>
                </a:solidFill>
              </a:rPr>
              <a:t>(VOC)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76" y="2492896"/>
            <a:ext cx="1307052" cy="137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貳</a:t>
            </a:r>
            <a:r>
              <a:rPr lang="en-US" altLang="zh-TW" dirty="0" smtClean="0">
                <a:latin typeface="+mn-ea"/>
                <a:ea typeface="+mn-ea"/>
              </a:rPr>
              <a:t>.</a:t>
            </a:r>
            <a:r>
              <a:rPr lang="zh-TW" altLang="en-US" dirty="0" smtClean="0">
                <a:latin typeface="+mn-ea"/>
                <a:ea typeface="+mn-ea"/>
              </a:rPr>
              <a:t> 瞭解空氣</a:t>
            </a:r>
            <a:r>
              <a:rPr lang="zh-TW" altLang="en-US" dirty="0">
                <a:latin typeface="+mn-ea"/>
                <a:ea typeface="+mn-ea"/>
              </a:rPr>
              <a:t>品質現況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95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974" y="1089773"/>
            <a:ext cx="8640000" cy="536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8882974" cy="760916"/>
          </a:xfrm>
          <a:prstGeom prst="rect">
            <a:avLst/>
          </a:prstGeom>
        </p:spPr>
        <p:txBody>
          <a:bodyPr anchor="ctr"/>
          <a:lstStyle/>
          <a:p>
            <a:pPr lvl="0" eaLnBrk="1" hangingPunct="1"/>
            <a:r>
              <a:rPr lang="zh-TW" alt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整體監</a:t>
            </a:r>
            <a:r>
              <a:rPr lang="en-US" altLang="zh-TW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</a:t>
            </a:r>
            <a:r>
              <a:rPr lang="zh-TW" alt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檢</a:t>
            </a:r>
            <a:r>
              <a:rPr lang="en-US" altLang="zh-TW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  <a:r>
              <a:rPr lang="zh-TW" alt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測類型示意圖</a:t>
            </a:r>
          </a:p>
        </p:txBody>
      </p:sp>
      <p:sp>
        <p:nvSpPr>
          <p:cNvPr id="2" name="矩形 1"/>
          <p:cNvSpPr/>
          <p:nvPr/>
        </p:nvSpPr>
        <p:spPr>
          <a:xfrm>
            <a:off x="1979712" y="6453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68313" y="1052513"/>
            <a:ext cx="8229600" cy="5102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solidFill>
                  <a:srgbClr val="0000FF"/>
                </a:solidFill>
              </a:rPr>
              <a:t>空氣品質</a:t>
            </a:r>
            <a:r>
              <a:rPr lang="zh-TW" altLang="en-US" sz="2400" dirty="0" smtClean="0">
                <a:solidFill>
                  <a:srgbClr val="0000FF"/>
                </a:solidFill>
              </a:rPr>
              <a:t>監測</a:t>
            </a:r>
            <a:r>
              <a:rPr lang="zh-TW" altLang="en-US" sz="2400" dirty="0" smtClean="0"/>
              <a:t>為</a:t>
            </a:r>
            <a:r>
              <a:rPr lang="zh-TW" altLang="en-US" sz="2400" dirty="0"/>
              <a:t>推動空氣品質保護及防制空氣污染工作的重要</a:t>
            </a:r>
            <a:r>
              <a:rPr lang="zh-TW" altLang="en-US" sz="2400" dirty="0" smtClean="0"/>
              <a:t>依據。</a:t>
            </a:r>
            <a:endParaRPr lang="zh-TW" altLang="en-US" sz="2400" dirty="0"/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D2938820-E422-411D-8E60-3BDD9C0A4BDA}" type="slidenum">
              <a:rPr lang="en-US" altLang="zh-TW" smtClean="0"/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6616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18204"/>
            <a:ext cx="4406821" cy="361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大氣空氣品質監測報</a:t>
            </a:r>
            <a:r>
              <a:rPr lang="zh-TW" altLang="en-US" dirty="0"/>
              <a:t>你知</a:t>
            </a:r>
          </a:p>
        </p:txBody>
      </p:sp>
      <p:sp>
        <p:nvSpPr>
          <p:cNvPr id="7" name="內容版面配置區 5"/>
          <p:cNvSpPr>
            <a:spLocks noGrp="1"/>
          </p:cNvSpPr>
          <p:nvPr>
            <p:ph sz="half" idx="1"/>
          </p:nvPr>
        </p:nvSpPr>
        <p:spPr>
          <a:xfrm>
            <a:off x="323529" y="1042300"/>
            <a:ext cx="5434266" cy="5102225"/>
          </a:xfrm>
        </p:spPr>
        <p:txBody>
          <a:bodyPr/>
          <a:lstStyle/>
          <a:p>
            <a:pPr algn="just"/>
            <a:r>
              <a:rPr lang="zh-TW" altLang="en-US" dirty="0" smtClean="0"/>
              <a:t>我國有</a:t>
            </a:r>
            <a:r>
              <a:rPr lang="zh-TW" altLang="en-US" dirty="0" smtClean="0">
                <a:solidFill>
                  <a:srgbClr val="0000FF"/>
                </a:solidFill>
              </a:rPr>
              <a:t>六種國家級</a:t>
            </a:r>
            <a:r>
              <a:rPr lang="zh-TW" altLang="en-US" dirty="0" smtClean="0"/>
              <a:t>空氣</a:t>
            </a:r>
            <a:r>
              <a:rPr lang="zh-TW" altLang="en-US" dirty="0"/>
              <a:t>品質監測</a:t>
            </a:r>
            <a:r>
              <a:rPr lang="zh-TW" altLang="en-US" dirty="0" smtClean="0"/>
              <a:t>站</a:t>
            </a:r>
            <a:r>
              <a:rPr lang="zh-TW" altLang="en-US" dirty="0"/>
              <a:t>，</a:t>
            </a:r>
            <a:r>
              <a:rPr lang="zh-TW" altLang="en-US" dirty="0" smtClean="0"/>
              <a:t>共計有</a:t>
            </a:r>
            <a:r>
              <a:rPr lang="en-US" altLang="zh-TW" dirty="0" smtClean="0">
                <a:solidFill>
                  <a:srgbClr val="0000FF"/>
                </a:solidFill>
              </a:rPr>
              <a:t>76</a:t>
            </a:r>
            <a:r>
              <a:rPr lang="zh-TW" altLang="en-US" dirty="0">
                <a:solidFill>
                  <a:srgbClr val="0000FF"/>
                </a:solidFill>
              </a:rPr>
              <a:t>個測站</a:t>
            </a:r>
            <a:r>
              <a:rPr lang="zh-TW" altLang="en-US" dirty="0"/>
              <a:t>為自動連續監測，</a:t>
            </a:r>
            <a:r>
              <a:rPr lang="zh-TW" altLang="en-US" dirty="0" smtClean="0"/>
              <a:t>當中</a:t>
            </a:r>
            <a:r>
              <a:rPr lang="en-US" altLang="zh-TW" dirty="0">
                <a:solidFill>
                  <a:srgbClr val="0000FF"/>
                </a:solidFill>
              </a:rPr>
              <a:t>31</a:t>
            </a:r>
            <a:r>
              <a:rPr lang="zh-TW" altLang="en-US" dirty="0">
                <a:solidFill>
                  <a:srgbClr val="0000FF"/>
                </a:solidFill>
              </a:rPr>
              <a:t>個</a:t>
            </a:r>
            <a:r>
              <a:rPr lang="zh-TW" altLang="en-US" dirty="0"/>
              <a:t>測站</a:t>
            </a:r>
            <a:r>
              <a:rPr lang="zh-TW" altLang="en-US" dirty="0" smtClean="0"/>
              <a:t>兼</a:t>
            </a:r>
            <a:r>
              <a:rPr lang="en-US" altLang="zh-TW" dirty="0"/>
              <a:t>PM</a:t>
            </a:r>
            <a:r>
              <a:rPr lang="en-US" altLang="zh-TW" baseline="-25000" dirty="0"/>
              <a:t>2.5</a:t>
            </a:r>
            <a:r>
              <a:rPr lang="zh-TW" altLang="en-US" dirty="0" smtClean="0"/>
              <a:t>自動</a:t>
            </a:r>
            <a:r>
              <a:rPr lang="zh-TW" altLang="en-US" dirty="0"/>
              <a:t>與手動監測 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239" y="1196752"/>
            <a:ext cx="3024336" cy="199968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059833" y="6421651"/>
            <a:ext cx="5616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註</a:t>
            </a:r>
            <a:r>
              <a:rPr lang="en-US" altLang="zh-TW" sz="1100" b="1" dirty="0" smtClean="0">
                <a:solidFill>
                  <a:prstClr val="black"/>
                </a:solidFill>
                <a:latin typeface="+mn-ea"/>
                <a:ea typeface="+mn-ea"/>
              </a:rPr>
              <a:t>:PM</a:t>
            </a:r>
            <a:r>
              <a:rPr lang="en-US" altLang="zh-TW" sz="1100" b="1" baseline="-25000" dirty="0" smtClean="0">
                <a:solidFill>
                  <a:prstClr val="black"/>
                </a:solidFill>
                <a:latin typeface="+mn-ea"/>
                <a:ea typeface="+mn-ea"/>
              </a:rPr>
              <a:t>2.5</a:t>
            </a:r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手動監測為標準監測方法，每</a:t>
            </a:r>
            <a:r>
              <a:rPr lang="en-US" altLang="zh-TW" sz="1100" b="1" dirty="0" smtClean="0">
                <a:solidFill>
                  <a:prstClr val="black"/>
                </a:solidFill>
                <a:latin typeface="+mn-ea"/>
                <a:ea typeface="+mn-ea"/>
              </a:rPr>
              <a:t>3</a:t>
            </a:r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天採樣一次，每次連續採樣</a:t>
            </a:r>
            <a:r>
              <a:rPr lang="en-US" altLang="zh-TW" sz="1100" b="1" dirty="0" smtClean="0">
                <a:solidFill>
                  <a:prstClr val="black"/>
                </a:solidFill>
                <a:latin typeface="+mn-ea"/>
                <a:ea typeface="+mn-ea"/>
              </a:rPr>
              <a:t>24</a:t>
            </a:r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小時，並經由品保</a:t>
            </a:r>
            <a:r>
              <a:rPr lang="en-US" altLang="zh-TW" sz="1100" b="1" dirty="0" smtClean="0">
                <a:solidFill>
                  <a:prstClr val="black"/>
                </a:solidFill>
                <a:latin typeface="+mn-ea"/>
                <a:ea typeface="+mn-ea"/>
              </a:rPr>
              <a:t>/</a:t>
            </a:r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品管</a:t>
            </a:r>
            <a:r>
              <a:rPr lang="zh-TW" altLang="en-US" sz="1100" b="1" dirty="0">
                <a:solidFill>
                  <a:prstClr val="black"/>
                </a:solidFill>
                <a:latin typeface="+mn-ea"/>
                <a:ea typeface="+mn-ea"/>
              </a:rPr>
              <a:t>程序，監測數據需</a:t>
            </a:r>
            <a:r>
              <a:rPr lang="en-US" altLang="zh-TW" sz="1100" b="1" dirty="0">
                <a:solidFill>
                  <a:prstClr val="black"/>
                </a:solidFill>
                <a:latin typeface="+mn-ea"/>
                <a:ea typeface="+mn-ea"/>
              </a:rPr>
              <a:t>20</a:t>
            </a:r>
            <a:r>
              <a:rPr lang="zh-TW" altLang="en-US" sz="1100" b="1" dirty="0" smtClean="0">
                <a:solidFill>
                  <a:prstClr val="black"/>
                </a:solidFill>
                <a:latin typeface="+mn-ea"/>
                <a:ea typeface="+mn-ea"/>
              </a:rPr>
              <a:t>天才完成</a:t>
            </a:r>
            <a:r>
              <a:rPr lang="zh-TW" altLang="en-US" sz="1100" b="1" dirty="0">
                <a:solidFill>
                  <a:prstClr val="black"/>
                </a:solidFill>
                <a:latin typeface="+mn-ea"/>
                <a:ea typeface="+mn-ea"/>
              </a:rPr>
              <a:t>。</a:t>
            </a:r>
            <a:endParaRPr lang="en-US" altLang="zh-TW" sz="1100" b="1" dirty="0" smtClean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10" y="2449637"/>
            <a:ext cx="4729577" cy="389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617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全國各污染物濃度呈改善趨勢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76" y="3356992"/>
            <a:ext cx="8163252" cy="3017782"/>
          </a:xfrm>
          <a:prstGeom prst="rect">
            <a:avLst/>
          </a:prstGeom>
        </p:spPr>
      </p:pic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68313" y="1052513"/>
            <a:ext cx="8568183" cy="2160463"/>
          </a:xfrm>
        </p:spPr>
        <p:txBody>
          <a:bodyPr/>
          <a:lstStyle/>
          <a:p>
            <a:r>
              <a:rPr lang="zh-TW" altLang="en-US" sz="2000" dirty="0"/>
              <a:t>懸浮微粒、細懸浮微粒、二氧化硫、二氧化氮、一氧化碳及揮發性有機物等</a:t>
            </a:r>
            <a:r>
              <a:rPr lang="zh-TW" altLang="en-US" sz="2000" dirty="0">
                <a:solidFill>
                  <a:srgbClr val="0000FF"/>
                </a:solidFill>
              </a:rPr>
              <a:t>空氣污染物濃度均</a:t>
            </a:r>
            <a:r>
              <a:rPr lang="zh-TW" altLang="en-US" sz="2000" dirty="0" smtClean="0">
                <a:solidFill>
                  <a:srgbClr val="0000FF"/>
                </a:solidFill>
              </a:rPr>
              <a:t>呈現</a:t>
            </a:r>
            <a:r>
              <a:rPr lang="zh-TW" altLang="en-US" sz="2000" dirty="0">
                <a:solidFill>
                  <a:srgbClr val="0000FF"/>
                </a:solidFill>
              </a:rPr>
              <a:t>逐年</a:t>
            </a:r>
            <a:r>
              <a:rPr lang="zh-TW" altLang="en-US" sz="2000" dirty="0" smtClean="0">
                <a:solidFill>
                  <a:srgbClr val="0000FF"/>
                </a:solidFill>
              </a:rPr>
              <a:t>改善</a:t>
            </a:r>
            <a:r>
              <a:rPr lang="zh-TW" altLang="en-US" sz="2000" dirty="0">
                <a:solidFill>
                  <a:srgbClr val="0000FF"/>
                </a:solidFill>
              </a:rPr>
              <a:t>趨勢</a:t>
            </a:r>
            <a:r>
              <a:rPr lang="zh-TW" altLang="en-US" sz="2000" dirty="0"/>
              <a:t>。</a:t>
            </a:r>
          </a:p>
          <a:p>
            <a:r>
              <a:rPr lang="zh-TW" altLang="en-US" sz="2000" dirty="0"/>
              <a:t>二氧化硫改善最為顯著，近</a:t>
            </a:r>
            <a:r>
              <a:rPr lang="en-US" altLang="zh-TW" sz="2000" dirty="0"/>
              <a:t>11</a:t>
            </a:r>
            <a:r>
              <a:rPr lang="zh-TW" altLang="en-US" sz="2000" dirty="0"/>
              <a:t>年來改善比率約</a:t>
            </a:r>
            <a:r>
              <a:rPr lang="en-US" altLang="zh-TW" sz="2000" dirty="0"/>
              <a:t>43</a:t>
            </a:r>
            <a:r>
              <a:rPr lang="zh-TW" altLang="en-US" sz="2000" dirty="0"/>
              <a:t>％，懸浮微粒、二氧化氮及一氧化碳改善比率約</a:t>
            </a:r>
            <a:r>
              <a:rPr lang="en-US" altLang="zh-TW" sz="2000" dirty="0"/>
              <a:t>30</a:t>
            </a:r>
            <a:r>
              <a:rPr lang="zh-TW" altLang="en-US" sz="2000" dirty="0"/>
              <a:t>％。</a:t>
            </a:r>
          </a:p>
          <a:p>
            <a:r>
              <a:rPr lang="zh-TW" altLang="en-US" sz="2000" dirty="0"/>
              <a:t>細懸浮微粒</a:t>
            </a:r>
            <a:r>
              <a:rPr lang="en-US" altLang="zh-TW" sz="2000" dirty="0"/>
              <a:t>(PM</a:t>
            </a:r>
            <a:r>
              <a:rPr lang="en-US" altLang="zh-TW" sz="2000" baseline="-25000" dirty="0"/>
              <a:t>2.5</a:t>
            </a:r>
            <a:r>
              <a:rPr lang="en-US" altLang="zh-TW" sz="2000" dirty="0" smtClean="0"/>
              <a:t>)</a:t>
            </a:r>
            <a:r>
              <a:rPr lang="zh-TW" altLang="en-US" sz="2000" dirty="0"/>
              <a:t>最新</a:t>
            </a:r>
            <a:r>
              <a:rPr lang="en-US" altLang="zh-TW" sz="2000" dirty="0"/>
              <a:t>105</a:t>
            </a:r>
            <a:r>
              <a:rPr lang="zh-TW" altLang="en-US" sz="2000" dirty="0"/>
              <a:t>年平均值</a:t>
            </a:r>
            <a:r>
              <a:rPr lang="en-US" altLang="zh-TW" sz="2000" dirty="0"/>
              <a:t>20</a:t>
            </a:r>
            <a:r>
              <a:rPr lang="el-GR" altLang="zh-TW" sz="2000" dirty="0"/>
              <a:t> μ</a:t>
            </a:r>
            <a:r>
              <a:rPr lang="en-US" altLang="zh-TW" sz="2000" dirty="0"/>
              <a:t>g/m</a:t>
            </a:r>
            <a:r>
              <a:rPr lang="en-US" altLang="zh-TW" sz="2000" baseline="30000" dirty="0"/>
              <a:t>3</a:t>
            </a:r>
            <a:r>
              <a:rPr lang="zh-TW" altLang="en-US" sz="2000" dirty="0" smtClean="0"/>
              <a:t>較</a:t>
            </a:r>
            <a:r>
              <a:rPr lang="en-US" altLang="zh-TW" sz="2000" dirty="0" smtClean="0"/>
              <a:t>102</a:t>
            </a:r>
            <a:r>
              <a:rPr lang="zh-TW" altLang="en-US" sz="2000" dirty="0" smtClean="0"/>
              <a:t>年</a:t>
            </a:r>
            <a:r>
              <a:rPr lang="zh-TW" altLang="en-US" sz="2000" dirty="0"/>
              <a:t>已</a:t>
            </a:r>
            <a:r>
              <a:rPr lang="zh-TW" altLang="en-US" sz="2000" dirty="0" smtClean="0"/>
              <a:t>改善</a:t>
            </a:r>
            <a:r>
              <a:rPr lang="en-US" altLang="zh-TW" sz="2000" dirty="0"/>
              <a:t>17</a:t>
            </a:r>
            <a:r>
              <a:rPr lang="zh-TW" altLang="en-US" sz="2000" dirty="0" smtClean="0"/>
              <a:t>％，但仍高於空氣品質標準</a:t>
            </a:r>
            <a:r>
              <a:rPr lang="zh-TW" altLang="en-US" sz="2000" dirty="0"/>
              <a:t>值</a:t>
            </a:r>
            <a:r>
              <a:rPr lang="en-US" altLang="zh-TW" sz="2000" dirty="0" smtClean="0"/>
              <a:t>15</a:t>
            </a:r>
            <a:r>
              <a:rPr lang="el-GR" altLang="zh-TW" sz="2000" dirty="0" smtClean="0"/>
              <a:t> </a:t>
            </a:r>
            <a:r>
              <a:rPr lang="el-GR" altLang="zh-TW" sz="2000" dirty="0"/>
              <a:t>μ</a:t>
            </a:r>
            <a:r>
              <a:rPr lang="en-US" altLang="zh-TW" sz="2000" dirty="0"/>
              <a:t>g/m</a:t>
            </a:r>
            <a:r>
              <a:rPr lang="en-US" altLang="zh-TW" sz="2000" baseline="30000" dirty="0"/>
              <a:t>3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923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圖案 9"/>
          <p:cNvSpPr/>
          <p:nvPr/>
        </p:nvSpPr>
        <p:spPr>
          <a:xfrm rot="4603111">
            <a:off x="3375920" y="1465825"/>
            <a:ext cx="1888105" cy="4955360"/>
          </a:xfrm>
          <a:prstGeom prst="swooshArrow">
            <a:avLst>
              <a:gd name="adj1" fmla="val 11490"/>
              <a:gd name="adj2" fmla="val 2418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14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>
          <a:xfrm>
            <a:off x="323528" y="1042300"/>
            <a:ext cx="8568952" cy="5102225"/>
          </a:xfrm>
        </p:spPr>
        <p:txBody>
          <a:bodyPr/>
          <a:lstStyle/>
          <a:p>
            <a:pPr algn="just"/>
            <a:r>
              <a:rPr lang="zh-TW" altLang="en-US" dirty="0" smtClean="0"/>
              <a:t>自</a:t>
            </a:r>
            <a:r>
              <a:rPr lang="en-US" altLang="zh-TW" dirty="0"/>
              <a:t>102</a:t>
            </a:r>
            <a:r>
              <a:rPr lang="zh-TW" altLang="en-US" dirty="0"/>
              <a:t>年以手動標準方法監測</a:t>
            </a:r>
            <a:r>
              <a:rPr lang="en-US" altLang="zh-TW" dirty="0"/>
              <a:t>PM</a:t>
            </a:r>
            <a:r>
              <a:rPr lang="en-US" altLang="zh-TW" baseline="-25000" dirty="0"/>
              <a:t>2.5</a:t>
            </a:r>
            <a:r>
              <a:rPr lang="zh-TW" altLang="en-US" dirty="0"/>
              <a:t>濃度</a:t>
            </a:r>
            <a:r>
              <a:rPr lang="zh-TW" altLang="en-US" dirty="0" smtClean="0"/>
              <a:t>以來，各縣市濃度逐年改善，</a:t>
            </a:r>
            <a:r>
              <a:rPr lang="zh-TW" altLang="en-US" dirty="0"/>
              <a:t>目前</a:t>
            </a:r>
            <a:r>
              <a:rPr lang="zh-TW" altLang="en-US" dirty="0" smtClean="0">
                <a:solidFill>
                  <a:srgbClr val="0000FF"/>
                </a:solidFill>
              </a:rPr>
              <a:t>臺東縣</a:t>
            </a:r>
            <a:r>
              <a:rPr lang="zh-TW" altLang="en-US" dirty="0">
                <a:solidFill>
                  <a:srgbClr val="0000FF"/>
                </a:solidFill>
              </a:rPr>
              <a:t>、花蓮縣、</a:t>
            </a:r>
            <a:r>
              <a:rPr lang="zh-TW" altLang="en-US" dirty="0" smtClean="0">
                <a:solidFill>
                  <a:srgbClr val="0000FF"/>
                </a:solidFill>
              </a:rPr>
              <a:t>宜蘭縣已符合</a:t>
            </a:r>
            <a:r>
              <a:rPr lang="zh-TW" altLang="en-US" dirty="0">
                <a:solidFill>
                  <a:srgbClr val="0000FF"/>
                </a:solidFill>
              </a:rPr>
              <a:t>年平均值標準</a:t>
            </a:r>
            <a:r>
              <a:rPr lang="en-US" altLang="zh-TW" dirty="0" smtClean="0">
                <a:solidFill>
                  <a:srgbClr val="0000FF"/>
                </a:solidFill>
              </a:rPr>
              <a:t>15μg/m</a:t>
            </a:r>
            <a:r>
              <a:rPr lang="en-US" altLang="zh-TW" baseline="30000" dirty="0" smtClean="0">
                <a:solidFill>
                  <a:srgbClr val="0000FF"/>
                </a:solidFill>
              </a:rPr>
              <a:t>3</a:t>
            </a:r>
            <a:r>
              <a:rPr lang="zh-TW" altLang="en-US" dirty="0" smtClean="0"/>
              <a:t>，其餘縣市仍超過標準。</a:t>
            </a:r>
            <a:endParaRPr lang="zh-TW" altLang="en-US" dirty="0"/>
          </a:p>
          <a:p>
            <a:pPr algn="just"/>
            <a:r>
              <a:rPr lang="zh-TW" altLang="en-US" dirty="0">
                <a:solidFill>
                  <a:srgbClr val="0000FF"/>
                </a:solidFill>
              </a:rPr>
              <a:t>中部以南及金門縣、連江縣為超過標準幅度較高地區</a:t>
            </a:r>
            <a:r>
              <a:rPr lang="zh-TW" altLang="en-US" dirty="0"/>
              <a:t>，年平均濃度均超過</a:t>
            </a:r>
            <a:r>
              <a:rPr lang="en-US" altLang="zh-TW" dirty="0" smtClean="0"/>
              <a:t>20μg/m</a:t>
            </a:r>
            <a:r>
              <a:rPr lang="en-US" altLang="zh-TW" baseline="30000" dirty="0" smtClean="0"/>
              <a:t>3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algn="just"/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PM</a:t>
            </a:r>
            <a:r>
              <a:rPr lang="en-US" altLang="zh-TW" baseline="-25000" dirty="0" smtClean="0"/>
              <a:t>2.5</a:t>
            </a:r>
            <a:r>
              <a:rPr lang="zh-TW" altLang="en-US" dirty="0"/>
              <a:t>空氣</a:t>
            </a:r>
            <a:r>
              <a:rPr lang="zh-TW" altLang="en-US" dirty="0" smtClean="0"/>
              <a:t>品質概況</a:t>
            </a:r>
            <a:endParaRPr lang="zh-TW" altLang="en-US" dirty="0"/>
          </a:p>
        </p:txBody>
      </p:sp>
      <p:graphicFrame>
        <p:nvGraphicFramePr>
          <p:cNvPr id="13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319702"/>
              </p:ext>
            </p:extLst>
          </p:nvPr>
        </p:nvGraphicFramePr>
        <p:xfrm>
          <a:off x="2123728" y="4653136"/>
          <a:ext cx="6914746" cy="1974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r:id="rId4" imgW="8023031" imgH="2371550" progId="Excel.Chart.8">
                  <p:embed/>
                </p:oleObj>
              </mc:Choice>
              <mc:Fallback>
                <p:oleObj r:id="rId4" imgW="8023031" imgH="23715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653136"/>
                        <a:ext cx="6914746" cy="19743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33523"/>
              </p:ext>
            </p:extLst>
          </p:nvPr>
        </p:nvGraphicFramePr>
        <p:xfrm>
          <a:off x="251520" y="2564904"/>
          <a:ext cx="7056784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r:id="rId7" imgW="8096190" imgH="2664183" progId="Excel.Chart.8">
                  <p:embed/>
                </p:oleObj>
              </mc:Choice>
              <mc:Fallback>
                <p:oleObj r:id="rId7" imgW="8096190" imgH="266418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564904"/>
                        <a:ext cx="7056784" cy="23042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539552" y="3933056"/>
            <a:ext cx="65527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411760" y="5733256"/>
            <a:ext cx="65527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39600" y="2853485"/>
            <a:ext cx="987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zh-TW" altLang="en-US" sz="1200" dirty="0">
                <a:solidFill>
                  <a:prstClr val="black"/>
                </a:solidFill>
                <a:latin typeface="+mn-ea"/>
                <a:ea typeface="+mn-ea"/>
              </a:rPr>
              <a:t>單位</a:t>
            </a:r>
            <a:r>
              <a:rPr kumimoji="0" lang="en-US" altLang="zh-TW" sz="1200" dirty="0">
                <a:solidFill>
                  <a:prstClr val="black"/>
                </a:solidFill>
                <a:latin typeface="+mn-ea"/>
                <a:ea typeface="+mn-ea"/>
              </a:rPr>
              <a:t>:</a:t>
            </a:r>
            <a:r>
              <a:rPr kumimoji="0" lang="zh-TW" altLang="en-US" sz="1200" dirty="0">
                <a:solidFill>
                  <a:prstClr val="black"/>
                </a:solidFill>
                <a:latin typeface="+mn-ea"/>
                <a:ea typeface="+mn-ea"/>
              </a:rPr>
              <a:t>μg/m</a:t>
            </a:r>
            <a:r>
              <a:rPr kumimoji="0" lang="zh-TW" altLang="en-US" sz="1200" baseline="30000" dirty="0">
                <a:solidFill>
                  <a:prstClr val="black"/>
                </a:solidFill>
                <a:latin typeface="+mn-ea"/>
                <a:ea typeface="+mn-ea"/>
              </a:rPr>
              <a:t>3</a:t>
            </a:r>
          </a:p>
        </p:txBody>
      </p:sp>
      <p:sp>
        <p:nvSpPr>
          <p:cNvPr id="8" name="矩形 7"/>
          <p:cNvSpPr/>
          <p:nvPr/>
        </p:nvSpPr>
        <p:spPr>
          <a:xfrm>
            <a:off x="323528" y="3861048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185316" y="5661248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3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PM</a:t>
            </a:r>
            <a:r>
              <a:rPr lang="en-US" altLang="zh-TW" baseline="-25000" dirty="0" smtClean="0"/>
              <a:t>2.5</a:t>
            </a:r>
            <a:r>
              <a:rPr lang="zh-TW" altLang="en-US" dirty="0"/>
              <a:t>濃度季節性差異大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119356" y="908720"/>
            <a:ext cx="9025740" cy="2160463"/>
          </a:xfrm>
        </p:spPr>
        <p:txBody>
          <a:bodyPr/>
          <a:lstStyle/>
          <a:p>
            <a:r>
              <a:rPr lang="zh-TW" altLang="en-US" dirty="0" smtClean="0"/>
              <a:t>西南</a:t>
            </a:r>
            <a:r>
              <a:rPr lang="zh-TW" altLang="en-US" dirty="0"/>
              <a:t>季風</a:t>
            </a:r>
            <a:r>
              <a:rPr lang="en-US" altLang="zh-TW" dirty="0"/>
              <a:t>(5</a:t>
            </a:r>
            <a:r>
              <a:rPr lang="zh-TW" altLang="en-US" dirty="0"/>
              <a:t>至</a:t>
            </a:r>
            <a:r>
              <a:rPr lang="en-US" altLang="zh-TW" dirty="0"/>
              <a:t>9</a:t>
            </a:r>
            <a:r>
              <a:rPr lang="zh-TW" altLang="en-US" dirty="0"/>
              <a:t>月</a:t>
            </a:r>
            <a:r>
              <a:rPr lang="en-US" altLang="zh-TW" dirty="0"/>
              <a:t>)</a:t>
            </a:r>
            <a:r>
              <a:rPr lang="zh-TW" altLang="en-US" dirty="0"/>
              <a:t>與東北季風</a:t>
            </a:r>
            <a:r>
              <a:rPr lang="en-US" altLang="zh-TW" dirty="0"/>
              <a:t>(10</a:t>
            </a:r>
            <a:r>
              <a:rPr lang="zh-TW" altLang="en-US" dirty="0"/>
              <a:t>至隔年</a:t>
            </a:r>
            <a:r>
              <a:rPr lang="en-US" altLang="zh-TW" dirty="0"/>
              <a:t>4</a:t>
            </a:r>
            <a:r>
              <a:rPr lang="zh-TW" altLang="en-US" dirty="0"/>
              <a:t>月</a:t>
            </a:r>
            <a:r>
              <a:rPr lang="en-US" altLang="zh-TW" dirty="0"/>
              <a:t>)</a:t>
            </a:r>
            <a:r>
              <a:rPr lang="zh-TW" altLang="en-US" dirty="0" smtClean="0"/>
              <a:t>期間，</a:t>
            </a:r>
            <a:r>
              <a:rPr lang="en-US" altLang="zh-TW" dirty="0" smtClean="0"/>
              <a:t>PM</a:t>
            </a:r>
            <a:r>
              <a:rPr lang="en-US" altLang="zh-TW" baseline="-25000" dirty="0" smtClean="0"/>
              <a:t>2.5</a:t>
            </a:r>
            <a:r>
              <a:rPr lang="zh-TW" altLang="en-US" dirty="0" smtClean="0"/>
              <a:t>濃度</a:t>
            </a:r>
            <a:r>
              <a:rPr lang="zh-TW" altLang="en-US" dirty="0" smtClean="0">
                <a:solidFill>
                  <a:srgbClr val="0000FF"/>
                </a:solidFill>
              </a:rPr>
              <a:t>有</a:t>
            </a:r>
            <a:r>
              <a:rPr lang="zh-TW" altLang="en-US" dirty="0">
                <a:solidFill>
                  <a:srgbClr val="0000FF"/>
                </a:solidFill>
              </a:rPr>
              <a:t>顯著季節性</a:t>
            </a:r>
            <a:r>
              <a:rPr lang="zh-TW" altLang="en-US" dirty="0" smtClean="0">
                <a:solidFill>
                  <a:srgbClr val="0000FF"/>
                </a:solidFill>
              </a:rPr>
              <a:t>差異，東北</a:t>
            </a:r>
            <a:r>
              <a:rPr lang="zh-TW" altLang="en-US" dirty="0">
                <a:solidFill>
                  <a:srgbClr val="0000FF"/>
                </a:solidFill>
              </a:rPr>
              <a:t>季風期間易受長程污染傳輸</a:t>
            </a:r>
            <a:r>
              <a:rPr lang="zh-TW" altLang="en-US" dirty="0" smtClean="0">
                <a:solidFill>
                  <a:srgbClr val="0000FF"/>
                </a:solidFill>
              </a:rPr>
              <a:t>及背</a:t>
            </a:r>
            <a:r>
              <a:rPr lang="zh-TW" altLang="en-US" dirty="0">
                <a:solidFill>
                  <a:srgbClr val="0000FF"/>
                </a:solidFill>
              </a:rPr>
              <a:t>風面擴散不佳影響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342900" lvl="1">
              <a:buFont typeface="Wingdings" panose="05000000000000000000" pitchFamily="2" charset="2"/>
              <a:buChar char="p"/>
            </a:pPr>
            <a:r>
              <a:rPr lang="zh-TW" altLang="en-US" sz="2200" dirty="0" smtClean="0"/>
              <a:t>以</a:t>
            </a:r>
            <a:r>
              <a:rPr lang="en-US" altLang="zh-TW" sz="2200" dirty="0" smtClean="0"/>
              <a:t>105</a:t>
            </a:r>
            <a:r>
              <a:rPr lang="zh-TW" altLang="en-US" sz="2200" dirty="0" smtClean="0"/>
              <a:t>年為例，西南風</a:t>
            </a:r>
            <a:r>
              <a:rPr lang="zh-TW" altLang="en-US" sz="2200" dirty="0"/>
              <a:t>季節期間全國各地區大致符合標準，東北季風期間則常有超標情形，中南部平均濃度</a:t>
            </a:r>
            <a:r>
              <a:rPr lang="zh-TW" altLang="en-US" sz="2200" dirty="0" smtClean="0"/>
              <a:t>達</a:t>
            </a:r>
            <a:r>
              <a:rPr lang="en-US" altLang="zh-TW" sz="2200" dirty="0" smtClean="0"/>
              <a:t>25~35 </a:t>
            </a:r>
            <a:r>
              <a:rPr lang="en-US" altLang="zh-TW" sz="2200" dirty="0" err="1"/>
              <a:t>μg</a:t>
            </a:r>
            <a:r>
              <a:rPr lang="en-US" altLang="zh-TW" sz="2200" dirty="0"/>
              <a:t>/m</a:t>
            </a:r>
            <a:r>
              <a:rPr lang="en-US" altLang="zh-TW" sz="2200" baseline="30000" dirty="0"/>
              <a:t>3</a:t>
            </a:r>
            <a:r>
              <a:rPr lang="zh-TW" altLang="en-US" sz="2200" dirty="0"/>
              <a:t>。</a:t>
            </a:r>
            <a:endParaRPr lang="en-US" altLang="zh-TW" sz="2200" dirty="0"/>
          </a:p>
          <a:p>
            <a:endParaRPr lang="zh-TW" altLang="en-US" dirty="0"/>
          </a:p>
        </p:txBody>
      </p:sp>
      <p:pic>
        <p:nvPicPr>
          <p:cNvPr id="20" name="Picture 3" descr="C:\Users\sintso\Desktop\東北季風_去背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015" y="2611738"/>
            <a:ext cx="3021013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sintso\Desktop\西南季風_去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642" y="2606969"/>
            <a:ext cx="287972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27622"/>
              </p:ext>
            </p:extLst>
          </p:nvPr>
        </p:nvGraphicFramePr>
        <p:xfrm>
          <a:off x="112772" y="2663203"/>
          <a:ext cx="1477222" cy="2202438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99CC00">
                        <a:tint val="50000"/>
                        <a:satMod val="300000"/>
                      </a:srgbClr>
                    </a:gs>
                    <a:gs pos="35000">
                      <a:srgbClr val="99CC00">
                        <a:tint val="37000"/>
                        <a:satMod val="300000"/>
                      </a:srgbClr>
                    </a:gs>
                    <a:gs pos="100000">
                      <a:srgbClr val="99CC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755576"/>
                <a:gridCol w="721646"/>
              </a:tblGrid>
              <a:tr h="28803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西南季風期間</a:t>
                      </a:r>
                      <a:endParaRPr kumimoji="0" lang="en-US" altLang="zh-TW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濃度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2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北部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13.8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竹苗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14.3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中部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15.3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雲嘉南</a:t>
                      </a:r>
                      <a:endParaRPr kumimoji="0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高屏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11.6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250233"/>
              </p:ext>
            </p:extLst>
          </p:nvPr>
        </p:nvGraphicFramePr>
        <p:xfrm>
          <a:off x="4752404" y="2693683"/>
          <a:ext cx="1477222" cy="2171958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99CC00">
                        <a:tint val="50000"/>
                        <a:satMod val="300000"/>
                      </a:srgbClr>
                    </a:gs>
                    <a:gs pos="35000">
                      <a:srgbClr val="99CC00">
                        <a:tint val="37000"/>
                        <a:satMod val="300000"/>
                      </a:srgbClr>
                    </a:gs>
                    <a:gs pos="100000">
                      <a:srgbClr val="99CC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796563"/>
                <a:gridCol w="680659"/>
              </a:tblGrid>
              <a:tr h="29210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東北季風期間</a:t>
                      </a:r>
                      <a:endParaRPr kumimoji="0" lang="en-US" altLang="zh-TW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2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濃度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2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北部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19.6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竹苗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23.4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中部</a:t>
                      </a: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28.8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雲嘉南</a:t>
                      </a:r>
                      <a:endParaRPr kumimoji="0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35.4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9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高屏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49" marR="91449" marT="50637" marB="50637" anchor="b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27.0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6833" y="4960544"/>
            <a:ext cx="1689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9pPr>
          </a:lstStyle>
          <a:p>
            <a:pPr eaLnBrk="1" hangingPunct="1"/>
            <a:r>
              <a:rPr lang="zh-TW" altLang="en-US" sz="1200" b="0" dirty="0">
                <a:ea typeface="微軟正黑體" panose="020B0604030504040204" pitchFamily="34" charset="-120"/>
                <a:cs typeface="Times New Roman" panose="02020603050405020304" pitchFamily="18" charset="0"/>
              </a:rPr>
              <a:t>註：濃度單位為</a:t>
            </a:r>
            <a:r>
              <a:rPr lang="en-US" altLang="zh-TW" sz="1200" b="0" dirty="0" err="1">
                <a:ea typeface="微軟正黑體" panose="020B0604030504040204" pitchFamily="34" charset="-120"/>
                <a:cs typeface="Times New Roman" panose="02020603050405020304" pitchFamily="18" charset="0"/>
              </a:rPr>
              <a:t>μg</a:t>
            </a:r>
            <a:r>
              <a:rPr lang="en-US" altLang="zh-TW" sz="1200" b="0" dirty="0">
                <a:ea typeface="微軟正黑體" panose="020B0604030504040204" pitchFamily="34" charset="-120"/>
                <a:cs typeface="Times New Roman" panose="02020603050405020304" pitchFamily="18" charset="0"/>
              </a:rPr>
              <a:t>/m</a:t>
            </a:r>
            <a:r>
              <a:rPr lang="en-US" altLang="zh-TW" sz="1200" b="0" baseline="30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zh-TW" altLang="en-US" sz="1200" b="0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6" name="矩形 10"/>
          <p:cNvSpPr>
            <a:spLocks noChangeArrowheads="1"/>
          </p:cNvSpPr>
          <p:nvPr/>
        </p:nvSpPr>
        <p:spPr bwMode="auto">
          <a:xfrm>
            <a:off x="4725015" y="4959960"/>
            <a:ext cx="16875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文鼎中圓" panose="020B0609010101010101" pitchFamily="49" charset="-120"/>
              </a:defRPr>
            </a:lvl9pPr>
          </a:lstStyle>
          <a:p>
            <a:pPr eaLnBrk="1" hangingPunct="1"/>
            <a:r>
              <a:rPr lang="zh-TW" altLang="en-US" sz="1200" b="0" dirty="0">
                <a:ea typeface="微軟正黑體" panose="020B0604030504040204" pitchFamily="34" charset="-120"/>
                <a:cs typeface="Times New Roman" panose="02020603050405020304" pitchFamily="18" charset="0"/>
              </a:rPr>
              <a:t>註：濃度單位為</a:t>
            </a:r>
            <a:r>
              <a:rPr lang="en-US" altLang="zh-TW" sz="1200" b="0" dirty="0" err="1">
                <a:ea typeface="微軟正黑體" panose="020B0604030504040204" pitchFamily="34" charset="-120"/>
                <a:cs typeface="Times New Roman" panose="02020603050405020304" pitchFamily="18" charset="0"/>
              </a:rPr>
              <a:t>μg</a:t>
            </a:r>
            <a:r>
              <a:rPr lang="en-US" altLang="zh-TW" sz="1200" b="0" dirty="0">
                <a:ea typeface="微軟正黑體" panose="020B0604030504040204" pitchFamily="34" charset="-120"/>
                <a:cs typeface="Times New Roman" panose="02020603050405020304" pitchFamily="18" charset="0"/>
              </a:rPr>
              <a:t>/m</a:t>
            </a:r>
            <a:r>
              <a:rPr lang="en-US" altLang="zh-TW" sz="1200" b="0" baseline="30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zh-TW" altLang="en-US" sz="1200" b="0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793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170863" cy="765175"/>
          </a:xfrm>
        </p:spPr>
        <p:txBody>
          <a:bodyPr/>
          <a:lstStyle/>
          <a:p>
            <a:r>
              <a:rPr lang="zh-TW" altLang="en-US" dirty="0" smtClean="0"/>
              <a:t>簡報大綱</a:t>
            </a:r>
            <a:endParaRPr lang="zh-TW" altLang="en-US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136524" y="1241691"/>
            <a:ext cx="4539931" cy="720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認識空氣污染</a:t>
            </a:r>
            <a:endParaRPr lang="zh-TW" altLang="en-US" b="1" dirty="0">
              <a:solidFill>
                <a:srgbClr val="3A4CA0"/>
              </a:solidFill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4136525" y="2335524"/>
            <a:ext cx="4539931" cy="720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瞭解</a:t>
            </a:r>
            <a:r>
              <a:rPr lang="zh-TW" altLang="en-US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空氣</a:t>
            </a:r>
            <a:r>
              <a:rPr lang="zh-TW" altLang="en-US" b="1" dirty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品質</a:t>
            </a:r>
            <a:r>
              <a:rPr lang="zh-TW" altLang="en-US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現況</a:t>
            </a:r>
            <a:endParaRPr lang="zh-TW" altLang="en-US" b="1" dirty="0">
              <a:solidFill>
                <a:srgbClr val="3A4CA0"/>
              </a:solidFill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4136524" y="3469788"/>
            <a:ext cx="4539931" cy="720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空氣品質指標</a:t>
            </a:r>
            <a:r>
              <a:rPr lang="en-US" altLang="zh-TW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(AQI)</a:t>
            </a:r>
            <a:endParaRPr lang="en-US" altLang="zh-TW" b="1" dirty="0">
              <a:solidFill>
                <a:srgbClr val="3A4CA0"/>
              </a:solidFill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4136524" y="4653216"/>
            <a:ext cx="4539931" cy="720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b="1" dirty="0" smtClean="0">
                <a:solidFill>
                  <a:srgbClr val="3A4CA0"/>
                </a:solidFill>
                <a:latin typeface="+mn-ea"/>
                <a:ea typeface="+mn-ea"/>
                <a:cs typeface="Tahoma" panose="020B0604030504040204" pitchFamily="34" charset="0"/>
              </a:rPr>
              <a:t>掌握空氣品質資訊</a:t>
            </a:r>
            <a:endParaRPr lang="en-US" altLang="zh-TW" b="1" dirty="0">
              <a:solidFill>
                <a:srgbClr val="3A4CA0"/>
              </a:solidFill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83554" y="1340081"/>
            <a:ext cx="85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n-ea"/>
                <a:ea typeface="+mn-ea"/>
              </a:rPr>
              <a:t>壹</a:t>
            </a:r>
            <a:r>
              <a:rPr lang="en-US" altLang="zh-TW" sz="2800" b="1" dirty="0" smtClean="0">
                <a:latin typeface="+mn-ea"/>
                <a:ea typeface="+mn-ea"/>
              </a:rPr>
              <a:t>.</a:t>
            </a:r>
            <a:endParaRPr lang="zh-TW" altLang="en-US" sz="2800" b="1" dirty="0">
              <a:latin typeface="+mn-ea"/>
              <a:ea typeface="+mn-ea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283554" y="2433914"/>
            <a:ext cx="85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+mn-ea"/>
                <a:ea typeface="+mn-ea"/>
              </a:rPr>
              <a:t>貳</a:t>
            </a:r>
            <a:r>
              <a:rPr lang="en-US" altLang="zh-TW" sz="2800" b="1" dirty="0" smtClean="0">
                <a:latin typeface="+mn-ea"/>
                <a:ea typeface="+mn-ea"/>
              </a:rPr>
              <a:t>.</a:t>
            </a:r>
            <a:endParaRPr lang="zh-TW" altLang="en-US" sz="2800" b="1" dirty="0">
              <a:latin typeface="+mn-ea"/>
              <a:ea typeface="+mn-ea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283554" y="3568178"/>
            <a:ext cx="85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n-ea"/>
                <a:ea typeface="+mn-ea"/>
              </a:rPr>
              <a:t>參</a:t>
            </a:r>
            <a:r>
              <a:rPr lang="en-US" altLang="zh-TW" sz="2800" b="1" dirty="0" smtClean="0">
                <a:latin typeface="+mn-ea"/>
                <a:ea typeface="+mn-ea"/>
              </a:rPr>
              <a:t>.</a:t>
            </a:r>
            <a:endParaRPr lang="zh-TW" altLang="en-US" sz="2800" b="1" dirty="0">
              <a:latin typeface="+mn-ea"/>
              <a:ea typeface="+mn-ea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283554" y="4751606"/>
            <a:ext cx="85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n-ea"/>
                <a:ea typeface="+mn-ea"/>
              </a:rPr>
              <a:t>肆</a:t>
            </a:r>
            <a:r>
              <a:rPr lang="en-US" altLang="zh-TW" sz="2800" b="1" dirty="0" smtClean="0">
                <a:latin typeface="+mn-ea"/>
                <a:ea typeface="+mn-ea"/>
              </a:rPr>
              <a:t>.</a:t>
            </a:r>
            <a:endParaRPr lang="zh-TW" altLang="en-US" sz="28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37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清淨空氣計畫</a:t>
            </a:r>
            <a:r>
              <a:rPr lang="en-US" altLang="zh-TW" dirty="0"/>
              <a:t>-</a:t>
            </a:r>
            <a:r>
              <a:rPr lang="zh-TW" altLang="en-US" dirty="0"/>
              <a:t>除污防霾行動措施</a:t>
            </a:r>
            <a:r>
              <a:rPr lang="zh-TW" altLang="en-US" dirty="0" smtClean="0"/>
              <a:t>目標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5" name="圖片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866" y="2924944"/>
            <a:ext cx="4464496" cy="3450749"/>
          </a:xfrm>
          <a:prstGeom prst="rect">
            <a:avLst/>
          </a:prstGeom>
          <a:noFill/>
        </p:spPr>
      </p:pic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1526649"/>
          </a:xfrm>
        </p:spPr>
        <p:txBody>
          <a:bodyPr/>
          <a:lstStyle/>
          <a:p>
            <a:r>
              <a:rPr lang="zh-TW" altLang="en-US" dirty="0" smtClean="0">
                <a:latin typeface="+mn-ea"/>
              </a:rPr>
              <a:t>環保署</a:t>
            </a:r>
            <a:r>
              <a:rPr lang="zh-TW" altLang="en-US" dirty="0">
                <a:latin typeface="+mn-ea"/>
              </a:rPr>
              <a:t>為加速提升空氣品質</a:t>
            </a:r>
            <a:r>
              <a:rPr lang="zh-TW" altLang="en-US" dirty="0" smtClean="0">
                <a:latin typeface="+mn-ea"/>
              </a:rPr>
              <a:t>，</a:t>
            </a:r>
            <a:r>
              <a:rPr lang="en-US" altLang="zh-TW" dirty="0">
                <a:latin typeface="+mn-ea"/>
              </a:rPr>
              <a:t>105</a:t>
            </a:r>
            <a:r>
              <a:rPr lang="zh-TW" altLang="en-US" dirty="0">
                <a:latin typeface="+mn-ea"/>
              </a:rPr>
              <a:t>年核定之「清淨空氣行動計畫」修正</a:t>
            </a:r>
            <a:r>
              <a:rPr lang="zh-TW" altLang="en-US" dirty="0" smtClean="0">
                <a:latin typeface="+mn-ea"/>
              </a:rPr>
              <a:t>計畫，訂</a:t>
            </a:r>
            <a:r>
              <a:rPr lang="zh-TW" altLang="en-US" dirty="0">
                <a:latin typeface="+mn-ea"/>
              </a:rPr>
              <a:t>定全國</a:t>
            </a:r>
            <a:r>
              <a:rPr lang="en-US" altLang="zh-TW" dirty="0">
                <a:latin typeface="+mn-ea"/>
              </a:rPr>
              <a:t>PM</a:t>
            </a:r>
            <a:r>
              <a:rPr lang="en-US" altLang="zh-TW" baseline="-25000" dirty="0">
                <a:latin typeface="+mn-ea"/>
              </a:rPr>
              <a:t>2.5</a:t>
            </a:r>
            <a:r>
              <a:rPr lang="zh-TW" altLang="en-US" dirty="0">
                <a:latin typeface="+mn-ea"/>
              </a:rPr>
              <a:t> 目標</a:t>
            </a:r>
            <a:r>
              <a:rPr lang="en-US" altLang="zh-TW" dirty="0">
                <a:latin typeface="+mn-ea"/>
              </a:rPr>
              <a:t>108</a:t>
            </a:r>
            <a:r>
              <a:rPr lang="zh-TW" altLang="en-US" dirty="0">
                <a:latin typeface="+mn-ea"/>
              </a:rPr>
              <a:t>年紅色</a:t>
            </a:r>
            <a:r>
              <a:rPr lang="zh-TW" altLang="en-US" dirty="0" smtClean="0">
                <a:latin typeface="+mn-ea"/>
              </a:rPr>
              <a:t>警戒</a:t>
            </a:r>
            <a:r>
              <a:rPr lang="zh-TW" altLang="en-US" dirty="0">
                <a:latin typeface="+mn-ea"/>
              </a:rPr>
              <a:t>改善</a:t>
            </a:r>
            <a:r>
              <a:rPr lang="en-US" altLang="zh-TW" dirty="0">
                <a:latin typeface="+mn-ea"/>
              </a:rPr>
              <a:t>50</a:t>
            </a:r>
            <a:r>
              <a:rPr lang="en-US" altLang="zh-TW" dirty="0" smtClean="0">
                <a:latin typeface="+mn-ea"/>
              </a:rPr>
              <a:t>%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>
                <a:latin typeface="+mn-ea"/>
              </a:rPr>
              <a:t>中央與地方政府機關執行管制措施，邀請全民共同響應，持續改善空氣品質，使空氣清淨健康永續</a:t>
            </a:r>
            <a:r>
              <a:rPr lang="zh-TW" altLang="en-US" dirty="0" smtClean="0">
                <a:latin typeface="+mn-ea"/>
              </a:rPr>
              <a:t>。</a:t>
            </a:r>
            <a:endParaRPr lang="zh-TW" altLang="en-US" dirty="0">
              <a:latin typeface="+mn-ea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2732218"/>
            <a:ext cx="5280463" cy="3384376"/>
          </a:xfrm>
          <a:prstGeom prst="rect">
            <a:avLst/>
          </a:prstGeom>
        </p:spPr>
      </p:pic>
      <p:sp>
        <p:nvSpPr>
          <p:cNvPr id="10" name="爆炸 1 9"/>
          <p:cNvSpPr/>
          <p:nvPr/>
        </p:nvSpPr>
        <p:spPr>
          <a:xfrm rot="630802">
            <a:off x="1521634" y="3447765"/>
            <a:ext cx="923925" cy="588962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ea"/>
                <a:cs typeface="+mn-cs"/>
              </a:rPr>
              <a:t>達成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5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參</a:t>
            </a:r>
            <a:r>
              <a:rPr lang="en-US" altLang="zh-TW" dirty="0" smtClean="0">
                <a:latin typeface="+mn-ea"/>
                <a:ea typeface="+mn-ea"/>
              </a:rPr>
              <a:t>.</a:t>
            </a:r>
            <a:r>
              <a:rPr lang="zh-TW" altLang="en-US" dirty="0" smtClean="0">
                <a:latin typeface="+mn-ea"/>
                <a:ea typeface="+mn-ea"/>
              </a:rPr>
              <a:t> 空氣</a:t>
            </a:r>
            <a:r>
              <a:rPr lang="zh-TW" altLang="en-US" dirty="0">
                <a:latin typeface="+mn-ea"/>
                <a:ea typeface="+mn-ea"/>
              </a:rPr>
              <a:t>品質</a:t>
            </a:r>
            <a:r>
              <a:rPr lang="zh-TW" altLang="en-US" dirty="0" smtClean="0">
                <a:latin typeface="+mn-ea"/>
                <a:ea typeface="+mn-ea"/>
              </a:rPr>
              <a:t>指標</a:t>
            </a:r>
            <a:r>
              <a:rPr lang="en-US" altLang="zh-TW" smtClean="0">
                <a:latin typeface="+mn-ea"/>
                <a:ea typeface="+mn-ea"/>
              </a:rPr>
              <a:t>(AQI)</a:t>
            </a:r>
            <a:endParaRPr lang="en-US" altLang="zh-TW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99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AQI</a:t>
            </a:r>
            <a:r>
              <a:rPr lang="zh-TW" altLang="en-US" dirty="0"/>
              <a:t>指標</a:t>
            </a:r>
            <a:r>
              <a:rPr lang="zh-TW" altLang="en-US" dirty="0" smtClean="0"/>
              <a:t>整合</a:t>
            </a:r>
            <a:r>
              <a:rPr lang="zh-TW" altLang="en-US" dirty="0"/>
              <a:t>雙指標 </a:t>
            </a:r>
            <a:r>
              <a:rPr lang="zh-TW" altLang="en-US" dirty="0" smtClean="0"/>
              <a:t> 空氣</a:t>
            </a:r>
            <a:r>
              <a:rPr lang="zh-TW" altLang="en-US" dirty="0"/>
              <a:t>品質一目瞭然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為了提供民眾簡單易懂的空氣品質資訊</a:t>
            </a:r>
            <a:r>
              <a:rPr lang="zh-TW" altLang="en-US" dirty="0" smtClean="0"/>
              <a:t>，</a:t>
            </a:r>
            <a:r>
              <a:rPr lang="en-US" altLang="zh-TW" dirty="0">
                <a:solidFill>
                  <a:srgbClr val="0000FF"/>
                </a:solidFill>
              </a:rPr>
              <a:t>105</a:t>
            </a:r>
            <a:r>
              <a:rPr lang="zh-TW" altLang="en-US" dirty="0">
                <a:solidFill>
                  <a:srgbClr val="0000FF"/>
                </a:solidFill>
              </a:rPr>
              <a:t>年</a:t>
            </a:r>
            <a:r>
              <a:rPr lang="en-US" altLang="zh-TW" dirty="0">
                <a:solidFill>
                  <a:srgbClr val="0000FF"/>
                </a:solidFill>
              </a:rPr>
              <a:t>12</a:t>
            </a:r>
            <a:r>
              <a:rPr lang="zh-TW" altLang="en-US" dirty="0">
                <a:solidFill>
                  <a:srgbClr val="0000FF"/>
                </a:solidFill>
              </a:rPr>
              <a:t>月</a:t>
            </a:r>
            <a:r>
              <a:rPr lang="en-US" altLang="zh-TW" dirty="0">
                <a:solidFill>
                  <a:srgbClr val="0000FF"/>
                </a:solidFill>
              </a:rPr>
              <a:t>1</a:t>
            </a:r>
            <a:r>
              <a:rPr lang="zh-TW" altLang="en-US" dirty="0">
                <a:solidFill>
                  <a:srgbClr val="0000FF"/>
                </a:solidFill>
              </a:rPr>
              <a:t>日起實施空氣品質指標</a:t>
            </a:r>
            <a:r>
              <a:rPr lang="en-US" altLang="zh-TW" dirty="0">
                <a:solidFill>
                  <a:srgbClr val="0000FF"/>
                </a:solidFill>
              </a:rPr>
              <a:t>(Air Quality Index, AQI)</a:t>
            </a:r>
            <a:r>
              <a:rPr lang="zh-TW" altLang="en-US" dirty="0"/>
              <a:t>，</a:t>
            </a:r>
            <a:r>
              <a:rPr lang="zh-TW" altLang="en-US" dirty="0" smtClean="0"/>
              <a:t>整合</a:t>
            </a:r>
            <a:r>
              <a:rPr lang="zh-TW" altLang="en-US" dirty="0"/>
              <a:t>原有</a:t>
            </a:r>
            <a:r>
              <a:rPr lang="zh-TW" altLang="en-US" dirty="0" smtClean="0"/>
              <a:t>「</a:t>
            </a:r>
            <a:r>
              <a:rPr lang="en-US" altLang="zh-TW" dirty="0"/>
              <a:t>PSI</a:t>
            </a:r>
            <a:r>
              <a:rPr lang="zh-TW" altLang="en-US" dirty="0"/>
              <a:t>指標」與「</a:t>
            </a:r>
            <a:r>
              <a:rPr lang="en-US" altLang="zh-TW" dirty="0"/>
              <a:t>PM</a:t>
            </a:r>
            <a:r>
              <a:rPr lang="en-US" altLang="zh-TW" baseline="-25000" dirty="0"/>
              <a:t>2.5</a:t>
            </a:r>
            <a:r>
              <a:rPr lang="zh-TW" altLang="en-US" dirty="0"/>
              <a:t>指標」雙指標、雙顏色及污染物項目，變成單一空氣品質指標，讓民眾更簡單易懂完整的空氣品質資訊。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828676" y="2492896"/>
            <a:ext cx="7334250" cy="2676525"/>
            <a:chOff x="755576" y="931310"/>
            <a:chExt cx="7334370" cy="2969038"/>
          </a:xfrm>
        </p:grpSpPr>
        <p:pic>
          <p:nvPicPr>
            <p:cNvPr id="8" name="Picture 35" descr="4boxes"/>
            <p:cNvPicPr>
              <a:picLocks noChangeAspect="1" noChangeArrowheads="1"/>
            </p:cNvPicPr>
            <p:nvPr/>
          </p:nvPicPr>
          <p:blipFill rotWithShape="1">
            <a:blip r:embed="rId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5576" y="931310"/>
              <a:ext cx="7334370" cy="2969038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9" name="TextBox 19"/>
            <p:cNvSpPr txBox="1">
              <a:spLocks noChangeArrowheads="1"/>
            </p:cNvSpPr>
            <p:nvPr/>
          </p:nvSpPr>
          <p:spPr bwMode="auto">
            <a:xfrm>
              <a:off x="904803" y="1116214"/>
              <a:ext cx="3308404" cy="19758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5pPr>
              <a:lvl6pPr marL="22860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6pPr>
              <a:lvl7pPr marL="27432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7pPr>
              <a:lvl8pPr marL="32004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8pPr>
              <a:lvl9pPr marL="36576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altLang="zh-TW" sz="2800" i="0" dirty="0" smtClean="0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</a:rPr>
                <a:t>PSI</a:t>
              </a:r>
              <a:r>
                <a:rPr lang="zh-TW" altLang="en-US" sz="2800" i="0" dirty="0" smtClean="0">
                  <a:solidFill>
                    <a:srgbClr val="FF0000"/>
                  </a:solidFill>
                  <a:latin typeface="+mn-lt"/>
                  <a:ea typeface="+mj-ea"/>
                </a:rPr>
                <a:t>指標</a:t>
              </a:r>
              <a:endParaRPr lang="en-US" altLang="zh-TW" sz="2800" i="0" dirty="0" smtClean="0">
                <a:solidFill>
                  <a:srgbClr val="FF0000"/>
                </a:solidFill>
                <a:latin typeface="+mn-lt"/>
                <a:ea typeface="+mj-ea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endParaRPr lang="en-US" altLang="zh-TW" sz="1400" i="0" dirty="0">
                <a:solidFill>
                  <a:srgbClr val="FF0000"/>
                </a:solidFill>
                <a:latin typeface="+mn-lt"/>
                <a:ea typeface="+mj-ea"/>
              </a:endParaRPr>
            </a:p>
            <a:p>
              <a:pPr algn="just" eaLnBrk="1" hangingPunct="1">
                <a:lnSpc>
                  <a:spcPct val="90000"/>
                </a:lnSpc>
                <a:defRPr/>
              </a:pPr>
              <a:r>
                <a:rPr lang="zh-TW" altLang="en-US" sz="2000" b="0" i="0" dirty="0" smtClean="0">
                  <a:latin typeface="+mn-lt"/>
                  <a:ea typeface="+mn-ea"/>
                  <a:cs typeface="Times New Roman" pitchFamily="18" charset="0"/>
                </a:rPr>
                <a:t>將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itchFamily="18" charset="0"/>
                </a:rPr>
                <a:t>PM</a:t>
              </a:r>
              <a:r>
                <a:rPr lang="en-US" altLang="zh-TW" sz="2000" b="0" i="0" baseline="-25000" dirty="0" smtClean="0">
                  <a:latin typeface="+mn-lt"/>
                  <a:ea typeface="+mn-ea"/>
                  <a:cs typeface="Times New Roman" pitchFamily="18" charset="0"/>
                </a:rPr>
                <a:t>10</a:t>
              </a:r>
              <a:r>
                <a:rPr lang="zh-TW" altLang="en-US" sz="2000" b="0" i="0" dirty="0">
                  <a:latin typeface="+mn-lt"/>
                  <a:ea typeface="+mn-ea"/>
                  <a:cs typeface="Times New Roman" pitchFamily="18" charset="0"/>
                </a:rPr>
                <a:t>、</a:t>
              </a:r>
              <a:r>
                <a:rPr lang="en-US" altLang="zh-TW" sz="2000" b="0" i="0" dirty="0">
                  <a:latin typeface="+mn-lt"/>
                  <a:ea typeface="+mn-ea"/>
                  <a:cs typeface="Times New Roman" pitchFamily="18" charset="0"/>
                </a:rPr>
                <a:t>SO</a:t>
              </a:r>
              <a:r>
                <a:rPr lang="en-US" altLang="zh-TW" sz="2000" b="0" i="0" baseline="-25000" dirty="0">
                  <a:latin typeface="+mn-lt"/>
                  <a:ea typeface="+mn-ea"/>
                  <a:cs typeface="Times New Roman" pitchFamily="18" charset="0"/>
                </a:rPr>
                <a:t>2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itchFamily="18" charset="0"/>
                </a:rPr>
                <a:t>、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itchFamily="18" charset="0"/>
                </a:rPr>
                <a:t>CO</a:t>
              </a:r>
              <a:r>
                <a:rPr lang="zh-TW" altLang="en-US" sz="2000" b="0" i="0" dirty="0">
                  <a:latin typeface="+mn-lt"/>
                  <a:ea typeface="+mn-ea"/>
                  <a:cs typeface="Times New Roman" pitchFamily="18" charset="0"/>
                </a:rPr>
                <a:t>、</a:t>
              </a:r>
              <a:r>
                <a:rPr lang="en-US" altLang="zh-TW" sz="2000" b="0" i="0" dirty="0">
                  <a:latin typeface="+mn-lt"/>
                  <a:ea typeface="+mn-ea"/>
                  <a:cs typeface="Times New Roman" pitchFamily="18" charset="0"/>
                </a:rPr>
                <a:t>O</a:t>
              </a:r>
              <a:r>
                <a:rPr lang="en-US" altLang="zh-TW" sz="2000" b="0" i="0" baseline="-25000" dirty="0">
                  <a:latin typeface="+mn-lt"/>
                  <a:ea typeface="+mn-ea"/>
                  <a:cs typeface="Times New Roman" pitchFamily="18" charset="0"/>
                </a:rPr>
                <a:t>3</a:t>
              </a:r>
              <a:r>
                <a:rPr lang="zh-TW" altLang="en-US" sz="2000" b="0" i="0" dirty="0">
                  <a:latin typeface="+mn-lt"/>
                  <a:ea typeface="+mn-ea"/>
                  <a:cs typeface="Times New Roman" pitchFamily="18" charset="0"/>
                </a:rPr>
                <a:t>、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itchFamily="18" charset="0"/>
                </a:rPr>
                <a:t>NO</a:t>
              </a:r>
              <a:r>
                <a:rPr lang="en-US" altLang="zh-TW" sz="2000" b="0" i="0" baseline="-25000" dirty="0" smtClean="0">
                  <a:latin typeface="+mn-lt"/>
                  <a:ea typeface="+mn-ea"/>
                  <a:cs typeface="Times New Roman" pitchFamily="18" charset="0"/>
                </a:rPr>
                <a:t>2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itchFamily="18" charset="0"/>
                </a:rPr>
                <a:t>等</a:t>
              </a:r>
              <a:r>
                <a:rPr lang="zh-TW" altLang="en-US" sz="2000" b="0" i="0" dirty="0">
                  <a:latin typeface="+mn-lt"/>
                  <a:ea typeface="+mn-ea"/>
                  <a:cs typeface="Times New Roman" pitchFamily="18" charset="0"/>
                </a:rPr>
                <a:t>五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itchFamily="18" charset="0"/>
                </a:rPr>
                <a:t>種污染物對</a:t>
              </a:r>
              <a:r>
                <a:rPr lang="zh-TW" altLang="en-US" sz="2000" b="0" i="0" dirty="0">
                  <a:latin typeface="+mn-lt"/>
                  <a:ea typeface="+mn-ea"/>
                  <a:cs typeface="Times New Roman" pitchFamily="18" charset="0"/>
                </a:rPr>
                <a:t>人體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itchFamily="18" charset="0"/>
                </a:rPr>
                <a:t>健康影響程度</a:t>
              </a:r>
              <a:r>
                <a:rPr lang="zh-TW" altLang="en-US" sz="2000" b="0" i="0" dirty="0">
                  <a:latin typeface="+mn-lt"/>
                  <a:ea typeface="+mj-ea"/>
                  <a:cs typeface="Times New Roman" pitchFamily="18" charset="0"/>
                </a:rPr>
                <a:t>作為指標計算</a:t>
              </a:r>
              <a:r>
                <a:rPr lang="zh-TW" altLang="en-US" sz="2000" b="0" i="0" dirty="0" smtClean="0">
                  <a:latin typeface="+mn-lt"/>
                  <a:ea typeface="+mj-ea"/>
                  <a:cs typeface="Times New Roman" pitchFamily="18" charset="0"/>
                </a:rPr>
                <a:t>基準，並區分</a:t>
              </a:r>
              <a:r>
                <a:rPr lang="zh-TW" altLang="en-US" sz="2000" b="0" i="0" dirty="0">
                  <a:solidFill>
                    <a:srgbClr val="FF0000"/>
                  </a:solidFill>
                  <a:latin typeface="+mn-lt"/>
                  <a:ea typeface="+mj-ea"/>
                  <a:cs typeface="Times New Roman" pitchFamily="18" charset="0"/>
                </a:rPr>
                <a:t>四</a:t>
              </a:r>
              <a:r>
                <a:rPr lang="zh-TW" altLang="en-US" sz="2000" b="0" i="0" dirty="0" smtClean="0">
                  <a:solidFill>
                    <a:srgbClr val="FF0000"/>
                  </a:solidFill>
                  <a:latin typeface="+mn-lt"/>
                  <a:ea typeface="+mj-ea"/>
                  <a:cs typeface="Times New Roman" pitchFamily="18" charset="0"/>
                </a:rPr>
                <a:t>等級。</a:t>
              </a:r>
              <a:endParaRPr lang="zh-TW" altLang="zh-TW" sz="2000" b="0" i="0" dirty="0">
                <a:latin typeface="+mn-lt"/>
                <a:ea typeface="+mn-ea"/>
                <a:cs typeface="Times New Roman" pitchFamily="18" charset="0"/>
              </a:endParaRPr>
            </a:p>
          </p:txBody>
        </p:sp>
        <p:sp>
          <p:nvSpPr>
            <p:cNvPr id="10" name="TextBox 19"/>
            <p:cNvSpPr txBox="1">
              <a:spLocks noChangeArrowheads="1"/>
            </p:cNvSpPr>
            <p:nvPr/>
          </p:nvSpPr>
          <p:spPr bwMode="auto">
            <a:xfrm>
              <a:off x="4606914" y="1135585"/>
              <a:ext cx="3313167" cy="18842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5pPr>
              <a:lvl6pPr marL="22860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6pPr>
              <a:lvl7pPr marL="27432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7pPr>
              <a:lvl8pPr marL="32004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8pPr>
              <a:lvl9pPr marL="3657600" algn="l" defTabSz="914400" rtl="0" eaLnBrk="1" latinLnBrk="0" hangingPunct="1">
                <a:defRPr kumimoji="1" i="1" kern="1200">
                  <a:solidFill>
                    <a:schemeClr val="tx1"/>
                  </a:solidFill>
                  <a:latin typeface="Arial" charset="0"/>
                  <a:ea typeface="新細明體" charset="-120"/>
                  <a:cs typeface="+mn-cs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altLang="zh-TW" sz="2800" i="0" dirty="0" smtClean="0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</a:rPr>
                <a:t>PM</a:t>
              </a:r>
              <a:r>
                <a:rPr lang="en-US" altLang="zh-TW" sz="2800" i="0" baseline="-25000" dirty="0" smtClean="0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</a:rPr>
                <a:t>2.5</a:t>
              </a:r>
              <a:r>
                <a:rPr lang="zh-TW" altLang="en-US" sz="2800" i="0" dirty="0" smtClean="0">
                  <a:solidFill>
                    <a:srgbClr val="FF0000"/>
                  </a:solidFill>
                  <a:latin typeface="+mn-lt"/>
                  <a:ea typeface="+mj-ea"/>
                </a:rPr>
                <a:t>指標</a:t>
              </a:r>
              <a:endParaRPr lang="en-US" altLang="zh-TW" sz="2800" i="0" dirty="0" smtClean="0">
                <a:solidFill>
                  <a:srgbClr val="FF0000"/>
                </a:solidFill>
                <a:latin typeface="+mn-lt"/>
                <a:ea typeface="+mj-ea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endParaRPr lang="en-US" altLang="zh-TW" sz="1400" i="0" dirty="0" smtClean="0">
                <a:solidFill>
                  <a:srgbClr val="FF0000"/>
                </a:solidFill>
                <a:latin typeface="+mn-lt"/>
                <a:ea typeface="+mj-ea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endParaRPr lang="en-US" altLang="zh-TW" sz="1400" i="0" dirty="0" smtClean="0">
                <a:solidFill>
                  <a:srgbClr val="FF0000"/>
                </a:solidFill>
                <a:latin typeface="+mn-lt"/>
                <a:ea typeface="+mj-ea"/>
              </a:endParaRPr>
            </a:p>
            <a:p>
              <a:pPr algn="just" eaLnBrk="1" hangingPunct="1">
                <a:lnSpc>
                  <a:spcPct val="90000"/>
                </a:lnSpc>
                <a:defRPr/>
              </a:pPr>
              <a:r>
                <a:rPr lang="en-US" altLang="zh-TW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103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年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10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月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1</a:t>
              </a:r>
              <a:r>
                <a:rPr lang="zh-TW" altLang="en-US" sz="2000" b="0" i="0" dirty="0">
                  <a:latin typeface="+mn-lt"/>
                  <a:ea typeface="+mn-ea"/>
                  <a:cs typeface="Times New Roman" panose="02020603050405020304" pitchFamily="18" charset="0"/>
                </a:rPr>
                <a:t>日起實施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，將</a:t>
              </a:r>
              <a:r>
                <a:rPr lang="en-US" altLang="zh-TW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PM</a:t>
              </a:r>
              <a:r>
                <a:rPr lang="en-US" altLang="zh-TW" sz="2000" b="0" i="0" baseline="-25000" dirty="0" smtClean="0">
                  <a:latin typeface="+mn-lt"/>
                  <a:ea typeface="+mn-ea"/>
                  <a:cs typeface="Times New Roman" panose="02020603050405020304" pitchFamily="18" charset="0"/>
                </a:rPr>
                <a:t>2.5</a:t>
              </a:r>
              <a:r>
                <a:rPr lang="zh-TW" altLang="en-US" sz="2000" b="0" i="0" dirty="0" smtClean="0">
                  <a:latin typeface="+mn-lt"/>
                  <a:ea typeface="+mn-ea"/>
                  <a:cs typeface="Times New Roman" panose="02020603050405020304" pitchFamily="18" charset="0"/>
                </a:rPr>
                <a:t>對人體健康影響程度區分</a:t>
              </a:r>
              <a:r>
                <a:rPr lang="zh-TW" altLang="en-US" sz="2000" b="0" i="0" dirty="0" smtClean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十等級。</a:t>
              </a:r>
              <a:endParaRPr lang="zh-TW" altLang="zh-TW" sz="2400" i="0" dirty="0"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Oval 4"/>
          <p:cNvSpPr>
            <a:spLocks noChangeArrowheads="1"/>
          </p:cNvSpPr>
          <p:nvPr/>
        </p:nvSpPr>
        <p:spPr bwMode="gray">
          <a:xfrm>
            <a:off x="922339" y="5588520"/>
            <a:ext cx="7058025" cy="1152177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zh-TW" altLang="en-US" sz="2800" b="1" i="0" dirty="0" smtClean="0">
                <a:solidFill>
                  <a:schemeClr val="tx1"/>
                </a:solidFill>
                <a:latin typeface="+mn-ea"/>
                <a:cs typeface="Times New Roman" pitchFamily="18" charset="0"/>
              </a:rPr>
              <a:t>空氣品質指標</a:t>
            </a:r>
            <a:endParaRPr lang="en-US" altLang="zh-TW" sz="2800" b="1" i="0" dirty="0" smtClean="0">
              <a:solidFill>
                <a:schemeClr val="tx1"/>
              </a:solidFill>
              <a:latin typeface="+mn-ea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altLang="zh-TW" sz="2800" b="1" i="0" dirty="0" smtClean="0">
                <a:solidFill>
                  <a:schemeClr val="tx1"/>
                </a:solidFill>
                <a:ea typeface="微軟正黑體" pitchFamily="34" charset="-120"/>
                <a:cs typeface="Times New Roman" pitchFamily="18" charset="0"/>
              </a:rPr>
              <a:t>Air</a:t>
            </a:r>
            <a:r>
              <a:rPr lang="en-US" altLang="zh-TW" sz="2800" b="1" i="0" dirty="0">
                <a:solidFill>
                  <a:schemeClr val="tx1"/>
                </a:solidFill>
                <a:ea typeface="微軟正黑體" pitchFamily="34" charset="-120"/>
                <a:cs typeface="Times New Roman" pitchFamily="18" charset="0"/>
              </a:rPr>
              <a:t> Quality Index (AQI)</a:t>
            </a:r>
            <a:endParaRPr lang="zh-TW" altLang="en-US" sz="2800" b="1" i="0" dirty="0">
              <a:solidFill>
                <a:schemeClr val="tx1"/>
              </a:solidFill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7" name="Picture 2" descr="http://www.dentiumchina.com/ImgUpload/editor/%E6%84%BF%E6%99%AF(1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3901" y="5151958"/>
            <a:ext cx="2374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1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AQI</a:t>
            </a:r>
            <a:r>
              <a:rPr lang="zh-TW" altLang="en-US" dirty="0" smtClean="0"/>
              <a:t>指標之定義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 smtClean="0"/>
              <a:t>依據</a:t>
            </a:r>
            <a:r>
              <a:rPr lang="zh-TW" altLang="en-US" sz="2000" dirty="0"/>
              <a:t>監測資料將當日空氣中臭氧</a:t>
            </a:r>
            <a:r>
              <a:rPr lang="en-US" altLang="zh-TW" sz="2000" dirty="0"/>
              <a:t>(O</a:t>
            </a:r>
            <a:r>
              <a:rPr lang="en-US" altLang="zh-TW" sz="2000" baseline="-25000" dirty="0"/>
              <a:t>3</a:t>
            </a:r>
            <a:r>
              <a:rPr lang="en-US" altLang="zh-TW" sz="2000" dirty="0"/>
              <a:t>)</a:t>
            </a:r>
            <a:r>
              <a:rPr lang="zh-TW" altLang="en-US" sz="2000" dirty="0"/>
              <a:t>、細懸浮微粒</a:t>
            </a:r>
            <a:r>
              <a:rPr lang="en-US" altLang="zh-TW" sz="2000" dirty="0"/>
              <a:t>(PM</a:t>
            </a:r>
            <a:r>
              <a:rPr lang="en-US" altLang="zh-TW" sz="2000" baseline="-25000" dirty="0"/>
              <a:t>2.5</a:t>
            </a:r>
            <a:r>
              <a:rPr lang="en-US" altLang="zh-TW" sz="2000" dirty="0"/>
              <a:t>)</a:t>
            </a:r>
            <a:r>
              <a:rPr lang="zh-TW" altLang="en-US" sz="2000" dirty="0"/>
              <a:t>、懸浮微粒</a:t>
            </a:r>
            <a:r>
              <a:rPr lang="en-US" altLang="zh-TW" sz="2000" dirty="0"/>
              <a:t>(PM</a:t>
            </a:r>
            <a:r>
              <a:rPr lang="en-US" altLang="zh-TW" sz="2000" baseline="-25000" dirty="0"/>
              <a:t>10</a:t>
            </a:r>
            <a:r>
              <a:rPr lang="en-US" altLang="zh-TW" sz="2000" dirty="0"/>
              <a:t>)</a:t>
            </a:r>
            <a:r>
              <a:rPr lang="zh-TW" altLang="en-US" sz="2000" dirty="0"/>
              <a:t>、一氧化碳</a:t>
            </a:r>
            <a:r>
              <a:rPr lang="en-US" altLang="zh-TW" sz="2000" dirty="0"/>
              <a:t>(CO)</a:t>
            </a:r>
            <a:r>
              <a:rPr lang="zh-TW" altLang="en-US" sz="2000" dirty="0"/>
              <a:t>、二氧化硫</a:t>
            </a:r>
            <a:r>
              <a:rPr lang="en-US" altLang="zh-TW" sz="2000" dirty="0"/>
              <a:t>(SO</a:t>
            </a:r>
            <a:r>
              <a:rPr lang="en-US" altLang="zh-TW" sz="2000" baseline="-25000" dirty="0"/>
              <a:t>2</a:t>
            </a:r>
            <a:r>
              <a:rPr lang="en-US" altLang="zh-TW" sz="2000" dirty="0"/>
              <a:t>)</a:t>
            </a:r>
            <a:r>
              <a:rPr lang="zh-TW" altLang="en-US" sz="2000" dirty="0"/>
              <a:t>及二氧化氮</a:t>
            </a:r>
            <a:r>
              <a:rPr lang="en-US" altLang="zh-TW" sz="2000" dirty="0"/>
              <a:t>(NO</a:t>
            </a:r>
            <a:r>
              <a:rPr lang="en-US" altLang="zh-TW" sz="2000" baseline="-25000" dirty="0"/>
              <a:t>2</a:t>
            </a:r>
            <a:r>
              <a:rPr lang="en-US" altLang="zh-TW" sz="2000" dirty="0"/>
              <a:t>)</a:t>
            </a:r>
            <a:r>
              <a:rPr lang="zh-TW" altLang="en-US" sz="2000" dirty="0"/>
              <a:t>濃度等數值，以其對人體健康的影響程度，分別換算出不同污染物之副指標值，再以當日各副指標之最大值為該測站當日之空氣品質指標值</a:t>
            </a:r>
            <a:r>
              <a:rPr lang="en-US" altLang="zh-TW" sz="2000" dirty="0"/>
              <a:t>(AQI)</a:t>
            </a:r>
            <a:r>
              <a:rPr lang="zh-TW" altLang="en-US" sz="2000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graphicFrame>
        <p:nvGraphicFramePr>
          <p:cNvPr id="11" name="Group 20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514308"/>
              </p:ext>
            </p:extLst>
          </p:nvPr>
        </p:nvGraphicFramePr>
        <p:xfrm>
          <a:off x="395536" y="2764742"/>
          <a:ext cx="8496943" cy="3544578"/>
        </p:xfrm>
        <a:graphic>
          <a:graphicData uri="http://schemas.openxmlformats.org/drawingml/2006/table">
            <a:tbl>
              <a:tblPr/>
              <a:tblGrid>
                <a:gridCol w="1398755"/>
                <a:gridCol w="1049066"/>
                <a:gridCol w="1049066"/>
                <a:gridCol w="1049066"/>
                <a:gridCol w="1000633"/>
                <a:gridCol w="1027562"/>
                <a:gridCol w="979128"/>
                <a:gridCol w="943667"/>
              </a:tblGrid>
              <a:tr h="489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AQI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指標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(ppm)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(ppm)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(1)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2.5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TW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TW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(ppm)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(ppb)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kumimoji="0" lang="en-US" altLang="zh-TW" sz="105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(ppb)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小時平均值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0-50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良好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0.000 – 0.054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0.0 - 15.4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0 - 54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0 - 4.4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0 - 35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0 - 53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51-100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普通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0.055 – 0.070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15.5 - 35.4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55-125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4.5 - 9.4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36 - 75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54 – 100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101-150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對敏感族群不健康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0.071 – 0.085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0.125 - 0.164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35.5 - 54.4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126 - 254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9.5 - 12.4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76 - 185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101 – 360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151-200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對所有族群不健康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0.086 – 0.105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0.165 - 0.204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54.5 - 150.4</a:t>
                      </a:r>
                      <a:endParaRPr kumimoji="0" lang="en-US" altLang="zh-TW" sz="105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255 - 354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12.5 - 15.4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186 - 304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361 – 649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201-300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非常不健康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3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0.106 – 0.200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0.205 - 0.404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150.5 - 250.4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355 - 424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15.5 - 30.4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305 - 604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650 – 1249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301-400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危害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(2)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0.405 - 0.504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250.5 - 350.4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425 - 504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30.5 - 40.4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605 - 804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1250 – 1649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401-500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危害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(2)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0.505 - 0.604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350.5 - 500.4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505 - 604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40.5 - 50.4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805 -1004</a:t>
                      </a:r>
                      <a:r>
                        <a:rPr kumimoji="0" lang="en-US" altLang="zh-TW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  <a:endParaRPr kumimoji="0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1650 – 2049</a:t>
                      </a:r>
                    </a:p>
                  </a:txBody>
                  <a:tcPr marL="36000" marR="36000" marT="46800" marB="46800" anchor="ctr" anchorCtr="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向下箭號圖說文字 12"/>
          <p:cNvSpPr/>
          <p:nvPr/>
        </p:nvSpPr>
        <p:spPr bwMode="auto">
          <a:xfrm>
            <a:off x="2267744" y="2369500"/>
            <a:ext cx="1656184" cy="62745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082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新增</a:t>
            </a:r>
            <a:r>
              <a:rPr kumimoji="0" lang="en-US" altLang="zh-TW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O</a:t>
            </a:r>
            <a:r>
              <a:rPr kumimoji="0" lang="en-US" altLang="zh-TW" sz="1400" b="1" i="0" kern="0" baseline="-250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3</a:t>
            </a:r>
            <a:r>
              <a:rPr kumimoji="0" lang="zh-TW" altLang="en-US" sz="1400" b="1" i="0" kern="0" baseline="-250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zh-TW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8</a:t>
            </a:r>
            <a:r>
              <a:rPr kumimoji="0" lang="zh-TW" altLang="en-US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小時項目</a:t>
            </a:r>
          </a:p>
        </p:txBody>
      </p:sp>
      <p:sp>
        <p:nvSpPr>
          <p:cNvPr id="14" name="向下箭號圖說文字 13"/>
          <p:cNvSpPr/>
          <p:nvPr/>
        </p:nvSpPr>
        <p:spPr bwMode="auto">
          <a:xfrm>
            <a:off x="4134118" y="2375909"/>
            <a:ext cx="1377358" cy="62104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082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整合</a:t>
            </a:r>
            <a:r>
              <a:rPr kumimoji="0" lang="en-US" altLang="zh-TW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PM</a:t>
            </a:r>
            <a:r>
              <a:rPr kumimoji="0" lang="en-US" altLang="zh-TW" sz="1400" b="1" i="0" kern="0" baseline="-2500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2.5</a:t>
            </a:r>
            <a:r>
              <a:rPr kumimoji="0" lang="zh-TW" altLang="en-US" sz="14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項目</a:t>
            </a:r>
          </a:p>
        </p:txBody>
      </p:sp>
      <p:sp>
        <p:nvSpPr>
          <p:cNvPr id="16" name="向右箭號圖說文字 15"/>
          <p:cNvSpPr/>
          <p:nvPr/>
        </p:nvSpPr>
        <p:spPr bwMode="auto">
          <a:xfrm>
            <a:off x="35496" y="3885203"/>
            <a:ext cx="360040" cy="1029654"/>
          </a:xfrm>
          <a:prstGeom prst="rightArrowCallout">
            <a:avLst>
              <a:gd name="adj1" fmla="val 22627"/>
              <a:gd name="adj2" fmla="val 23682"/>
              <a:gd name="adj3" fmla="val 34227"/>
              <a:gd name="adj4" fmla="val 6512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新增</a:t>
            </a:r>
            <a:r>
              <a:rPr kumimoji="0" lang="en-US" altLang="zh-TW" sz="11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150</a:t>
            </a:r>
            <a:r>
              <a:rPr kumimoji="0" lang="zh-TW" altLang="en-US" sz="1200" b="1" i="0" kern="0" dirty="0">
                <a:solidFill>
                  <a:srgbClr val="FF0000"/>
                </a:solidFill>
                <a:latin typeface="+mn-lt"/>
                <a:ea typeface="+mn-ea"/>
                <a:cs typeface="Times New Roman" pitchFamily="18" charset="0"/>
              </a:rPr>
              <a:t>級距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9684" y="6381328"/>
            <a:ext cx="4746652" cy="43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2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AQI</a:t>
            </a:r>
            <a:r>
              <a:rPr lang="zh-TW" altLang="en-US" dirty="0"/>
              <a:t>指標</a:t>
            </a:r>
            <a:r>
              <a:rPr lang="zh-TW" altLang="en-US" dirty="0" smtClean="0"/>
              <a:t>之活動建議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117709"/>
              </p:ext>
            </p:extLst>
          </p:nvPr>
        </p:nvGraphicFramePr>
        <p:xfrm>
          <a:off x="107504" y="2564904"/>
          <a:ext cx="8964487" cy="4215774"/>
        </p:xfrm>
        <a:graphic>
          <a:graphicData uri="http://schemas.openxmlformats.org/drawingml/2006/table">
            <a:tbl>
              <a:tblPr/>
              <a:tblGrid>
                <a:gridCol w="367378"/>
                <a:gridCol w="428608"/>
                <a:gridCol w="1138011"/>
                <a:gridCol w="1113513"/>
                <a:gridCol w="1523755"/>
                <a:gridCol w="1523755"/>
                <a:gridCol w="1406543"/>
                <a:gridCol w="1462924"/>
              </a:tblGrid>
              <a:tr h="320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AQI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r>
                        <a:rPr kumimoji="0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101</a:t>
                      </a:r>
                      <a:r>
                        <a:rPr kumimoji="0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151-200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201-300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301-500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317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對健康</a:t>
                      </a:r>
                      <a:endParaRPr kumimoji="0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的影響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代表顏色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1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良好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綠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Good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普通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黃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Moderate</a:t>
                      </a:r>
                      <a:endParaRPr kumimoji="1" lang="en-US" altLang="zh-TW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對敏感族群不健康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橘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Unhealthy for Sensitive Groups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對所有族群不健康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紅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Unhealthy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非常不健康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紫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Very Unhealthy</a:t>
                      </a:r>
                      <a:endParaRPr kumimoji="1" lang="zh-TW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3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危害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褐紅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Hazardous </a:t>
                      </a:r>
                      <a:endParaRPr kumimoji="1" lang="zh-TW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23"/>
                    </a:solidFill>
                  </a:tcPr>
                </a:tc>
              </a:tr>
              <a:tr h="1418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活動建議</a:t>
                      </a:r>
                      <a:endParaRPr kumimoji="0" lang="en-US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一般民眾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正常戶外活動。</a:t>
                      </a:r>
                    </a:p>
                  </a:txBody>
                  <a:tcPr marL="36195" marR="36195" marT="36195" marB="36195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正常戶外活動。</a:t>
                      </a:r>
                    </a:p>
                  </a:txBody>
                  <a:tcPr marL="36195" marR="36195" marT="36195" marB="36195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一般民眾如果有不適，如眼痛，咳嗽或喉嚨痛等，</a:t>
                      </a:r>
                      <a:r>
                        <a:rPr kumimoji="0" lang="zh-TW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應該考慮減少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戶外活動。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學生</a:t>
                      </a:r>
                      <a:r>
                        <a:rPr kumimoji="0" lang="zh-TW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仍可進行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戶外活動，但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建議減少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長時間劇烈運動。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一般民眾如果有不適，如眼痛，咳嗽或喉嚨痛等，</a:t>
                      </a:r>
                      <a:r>
                        <a:rPr kumimoji="0" lang="zh-TW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體力消耗，特別是減少戶外活動。</a:t>
                      </a:r>
                      <a:endParaRPr kumimoji="0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學生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應避免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長時間劇烈運動，進行其他戶外活動時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應增加休息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時間。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一般民眾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戶外活動。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學生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立即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停止戶外活動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，並將課程調整於室內進行。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一般民眾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應避免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戶外活動，室內應緊閉門窗，必要外出應配戴口罩等防護用具。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學生應立即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停止戶外活動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，並將課程調整於室內進行。 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286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36150" marR="36150" marT="36150" marB="36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敏感性族群</a:t>
                      </a:r>
                    </a:p>
                  </a:txBody>
                  <a:tcPr marL="36150" marR="36150" marT="36150" marB="36150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正常戶外活動。</a:t>
                      </a:r>
                    </a:p>
                  </a:txBody>
                  <a:tcPr marL="36195" marR="36195" marT="36195" marB="36195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極特殊敏感族群建議注意可能產生的咳嗽或呼吸急促症狀，但仍可正常戶外活動。</a:t>
                      </a:r>
                    </a:p>
                  </a:txBody>
                  <a:tcPr marL="36195" marR="36195" marT="36195" marB="36195" anchor="ctr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有心臟、呼吸道及心血管疾病患者、孩童及老年人，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建議減少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體力消耗活動及戶外活動，必要外出應配戴口罩。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具有氣喘的人可能需增加使用吸入劑的頻率。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有心臟、呼吸道及心血管疾病患者、孩童及老年人，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建議留在室內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並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體力消耗活動，必要外出應配戴口罩。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具有氣喘的人可能需增加使用吸入劑的頻率。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有心臟、呼吸道及心血管疾病患者、孩童及老年人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應留在室內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並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減少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體力消耗活動，必要外出應配戴口罩。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具有氣喘的人應增加使用吸入劑的頻率。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有心臟、呼吸道及心血管疾病患者、孩童及老年人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應留在室內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並</a:t>
                      </a:r>
                      <a:r>
                        <a:rPr kumimoji="0" lang="zh-TW" altLang="en-US" sz="11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避免</a:t>
                      </a: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體力消耗活動，必要外出應配戴口罩。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TW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具有氣喘的人應增加使用吸入劑的頻率。</a:t>
                      </a:r>
                    </a:p>
                  </a:txBody>
                  <a:tcPr marL="36195" marR="36195" marT="36195" marB="36195"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1008111"/>
          </a:xfrm>
        </p:spPr>
        <p:txBody>
          <a:bodyPr/>
          <a:lstStyle/>
          <a:p>
            <a:r>
              <a:rPr lang="zh-TW" altLang="en-US" dirty="0"/>
              <a:t>民眾可</a:t>
            </a:r>
            <a:r>
              <a:rPr lang="zh-TW" altLang="en-US" dirty="0">
                <a:solidFill>
                  <a:srgbClr val="0000FF"/>
                </a:solidFill>
              </a:rPr>
              <a:t>參考</a:t>
            </a:r>
            <a:r>
              <a:rPr lang="en-US" altLang="zh-TW" dirty="0">
                <a:solidFill>
                  <a:srgbClr val="0000FF"/>
                </a:solidFill>
              </a:rPr>
              <a:t>AQI</a:t>
            </a:r>
            <a:r>
              <a:rPr lang="zh-TW" altLang="en-US" dirty="0">
                <a:solidFill>
                  <a:srgbClr val="0000FF"/>
                </a:solidFill>
              </a:rPr>
              <a:t>活動建議，規劃適切的日常生活作息</a:t>
            </a:r>
            <a:r>
              <a:rPr lang="zh-TW" altLang="en-US" dirty="0"/>
              <a:t>，例如當</a:t>
            </a:r>
            <a:r>
              <a:rPr lang="en-US" altLang="zh-TW" dirty="0"/>
              <a:t>AQI</a:t>
            </a:r>
            <a:r>
              <a:rPr lang="zh-TW" altLang="en-US" dirty="0"/>
              <a:t>指標達</a:t>
            </a:r>
            <a:r>
              <a:rPr lang="en-US" altLang="zh-TW" dirty="0"/>
              <a:t>101</a:t>
            </a:r>
            <a:r>
              <a:rPr lang="zh-TW" altLang="en-US" dirty="0"/>
              <a:t>至</a:t>
            </a:r>
            <a:r>
              <a:rPr lang="en-US" altLang="zh-TW" dirty="0"/>
              <a:t>150(</a:t>
            </a:r>
            <a:r>
              <a:rPr lang="zh-TW" altLang="en-US" dirty="0"/>
              <a:t>橘色</a:t>
            </a:r>
            <a:r>
              <a:rPr lang="en-US" altLang="zh-TW" dirty="0"/>
              <a:t>)</a:t>
            </a:r>
            <a:r>
              <a:rPr lang="zh-TW" altLang="en-US" dirty="0"/>
              <a:t>，敏感族群需開始注意戶外活動及身體情況，一般民眾則在</a:t>
            </a:r>
            <a:r>
              <a:rPr lang="en-US" altLang="zh-TW" dirty="0"/>
              <a:t>AQI</a:t>
            </a:r>
            <a:r>
              <a:rPr lang="zh-TW" altLang="en-US" dirty="0"/>
              <a:t>達</a:t>
            </a:r>
            <a:r>
              <a:rPr lang="en-US" altLang="zh-TW" dirty="0"/>
              <a:t>151</a:t>
            </a:r>
            <a:r>
              <a:rPr lang="zh-TW" altLang="en-US" dirty="0"/>
              <a:t>至</a:t>
            </a:r>
            <a:r>
              <a:rPr lang="en-US" altLang="zh-TW" dirty="0"/>
              <a:t>200(</a:t>
            </a:r>
            <a:r>
              <a:rPr lang="zh-TW" altLang="en-US" dirty="0"/>
              <a:t>紅色</a:t>
            </a:r>
            <a:r>
              <a:rPr lang="en-US" altLang="zh-TW" dirty="0"/>
              <a:t>)</a:t>
            </a:r>
            <a:r>
              <a:rPr lang="zh-TW" altLang="en-US" dirty="0"/>
              <a:t>，開始注意戶外活動強度，並採取適當的自我防護。</a:t>
            </a:r>
          </a:p>
        </p:txBody>
      </p:sp>
    </p:spTree>
    <p:extLst>
      <p:ext uri="{BB962C8B-B14F-4D97-AF65-F5344CB8AC3E}">
        <p14:creationId xmlns:p14="http://schemas.microsoft.com/office/powerpoint/2010/main" val="10221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962557"/>
              </p:ext>
            </p:extLst>
          </p:nvPr>
        </p:nvGraphicFramePr>
        <p:xfrm>
          <a:off x="107504" y="1916832"/>
          <a:ext cx="8892479" cy="4706846"/>
        </p:xfrm>
        <a:graphic>
          <a:graphicData uri="http://schemas.openxmlformats.org/drawingml/2006/table">
            <a:tbl>
              <a:tblPr/>
              <a:tblGrid>
                <a:gridCol w="360383"/>
                <a:gridCol w="760301"/>
                <a:gridCol w="1046174"/>
                <a:gridCol w="1345732"/>
                <a:gridCol w="1239938"/>
                <a:gridCol w="1299467"/>
                <a:gridCol w="1344212"/>
                <a:gridCol w="1496272"/>
              </a:tblGrid>
              <a:tr h="326896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PSI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指標</a:t>
                      </a:r>
                    </a:p>
                  </a:txBody>
                  <a:tcPr marL="36000" marR="36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PSI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0-50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51-100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101-199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200-299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/>
                          <a:ea typeface="新細明體"/>
                          <a:cs typeface="Times New Roman" pitchFamily="18" charset="0"/>
                        </a:rPr>
                        <a:t>≧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87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對健康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的影響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良好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普通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不良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危險</a:t>
                      </a: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有害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60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代表顏色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10664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人體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健康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影響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對一般民眾身體健康無影響。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敏感族群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健康無立即影響。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敏感族群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會有輕微症狀惡化的現象，如臭氧濃度在此範圍，眼鼻會略有刺激感。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對敏感族群會有明顯惡化的現象，降低其運動能力；一般大眾則視身體狀況，可能產生各種不同的症狀。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對敏感族群除了 不適症狀顯著惡化並造成某些疾病提早開始；減低正常人的運動能力。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3731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AQI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指標</a:t>
                      </a:r>
                    </a:p>
                  </a:txBody>
                  <a:tcPr marL="36000" marR="3600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AQI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0-50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51-100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101-150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151-200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201-300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301-500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7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對健康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的影響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良好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普通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對敏感族群</a:t>
                      </a:r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對所有族群</a:t>
                      </a:r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非常</a:t>
                      </a:r>
                      <a:r>
                        <a:rPr lang="zh-TW" altLang="en-US" sz="1400" b="1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危害</a:t>
                      </a:r>
                      <a:endParaRPr kumimoji="1" lang="zh-TW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73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代表顏色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綠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黃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橘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紅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紫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褐紅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16905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人體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健康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影響</a:t>
                      </a: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空氣品質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為良好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，污染程度低或無污染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空氣品質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普通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但對非常少數之極敏感族群產生輕微影響。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空氣污染物可能會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對敏感族群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的健康造成影響，但是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一般大眾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的影響不明顯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對所有人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的健康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開始產生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影響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，對於敏感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族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群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可能產生較嚴重的健康影響。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健康警報：所有人都可能產生較嚴重的健康影響。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健康威脅達到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緊急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，所有人都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可能</a:t>
                      </a: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受到影響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939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AQI</a:t>
            </a:r>
            <a:r>
              <a:rPr lang="zh-TW" altLang="en-US" sz="3600" dirty="0" smtClean="0"/>
              <a:t>與</a:t>
            </a:r>
            <a:r>
              <a:rPr lang="en-US" altLang="zh-TW" dirty="0"/>
              <a:t>PSI</a:t>
            </a:r>
            <a:r>
              <a:rPr lang="zh-TW" altLang="en-US" sz="3600" dirty="0" smtClean="0"/>
              <a:t>指標之健康影響對照比較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3608014" y="4005064"/>
            <a:ext cx="2598344" cy="259228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1008111"/>
          </a:xfrm>
        </p:spPr>
        <p:txBody>
          <a:bodyPr/>
          <a:lstStyle/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優點一：</a:t>
            </a:r>
            <a:r>
              <a:rPr lang="en-US" altLang="zh-TW" dirty="0" smtClean="0"/>
              <a:t>AQI</a:t>
            </a:r>
            <a:r>
              <a:rPr lang="zh-TW" altLang="en-US" dirty="0"/>
              <a:t>指標</a:t>
            </a:r>
            <a:r>
              <a:rPr lang="zh-TW" altLang="en-US" dirty="0">
                <a:solidFill>
                  <a:srgbClr val="0000FF"/>
                </a:solidFill>
              </a:rPr>
              <a:t>新增「對敏感族群不健康」之橘色等級</a:t>
            </a:r>
            <a:r>
              <a:rPr lang="zh-TW" altLang="en-US" dirty="0"/>
              <a:t>，</a:t>
            </a:r>
            <a:r>
              <a:rPr lang="zh-TW" altLang="en-US" dirty="0" smtClean="0"/>
              <a:t>民眾防護更全面。</a:t>
            </a:r>
            <a:endParaRPr lang="zh-TW" altLang="en-US" dirty="0"/>
          </a:p>
        </p:txBody>
      </p:sp>
      <p:sp>
        <p:nvSpPr>
          <p:cNvPr id="8" name="投影片編號版面配置區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211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AQI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與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PM</a:t>
            </a:r>
            <a:r>
              <a:rPr lang="en-US" altLang="zh-TW" sz="36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2.5</a:t>
            </a: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指標</a:t>
            </a: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差異</a:t>
            </a: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對照</a:t>
            </a:r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68164"/>
              </p:ext>
            </p:extLst>
          </p:nvPr>
        </p:nvGraphicFramePr>
        <p:xfrm>
          <a:off x="395536" y="1988840"/>
          <a:ext cx="8412227" cy="43126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02038"/>
                <a:gridCol w="1051529"/>
                <a:gridCol w="911325"/>
                <a:gridCol w="706038"/>
                <a:gridCol w="625898"/>
                <a:gridCol w="1121630"/>
                <a:gridCol w="1331936"/>
                <a:gridCol w="1261833"/>
              </a:tblGrid>
              <a:tr h="34648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altLang="zh-TW" sz="1600" b="1" kern="1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2.5</a:t>
                      </a:r>
                      <a:r>
                        <a:rPr lang="zh-TW" altLang="en-US" sz="1600" b="1" kern="1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指標</a:t>
                      </a:r>
                      <a:endParaRPr lang="zh-TW" altLang="zh-TW" sz="1600" b="1" kern="1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8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AQI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指標</a:t>
                      </a:r>
                      <a:endParaRPr lang="zh-TW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4774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solidFill>
                            <a:sysClr val="windowText" lastClr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分類</a:t>
                      </a:r>
                      <a:endParaRPr lang="zh-TW" altLang="zh-TW" sz="1600" kern="1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altLang="zh-TW" sz="1600" kern="100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2.5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altLang="zh-TW" sz="1600" kern="100" dirty="0" err="1" smtClean="0">
                          <a:latin typeface="+mn-lt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lang="en-US" altLang="zh-TW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altLang="zh-TW" sz="1600" kern="100" baseline="30000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TW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指標值</a:t>
                      </a:r>
                      <a:endParaRPr lang="en-US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顏色</a:t>
                      </a:r>
                      <a:endParaRPr lang="en-US" altLang="zh-TW" sz="1600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分類</a:t>
                      </a:r>
                      <a:endParaRPr lang="zh-TW" altLang="zh-TW" sz="1600" kern="1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顏色</a:t>
                      </a:r>
                      <a:endParaRPr lang="en-US" altLang="zh-TW" sz="1600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分類</a:t>
                      </a:r>
                      <a:endParaRPr lang="zh-TW" altLang="zh-TW" sz="1600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指標值</a:t>
                      </a:r>
                      <a:endParaRPr lang="en-US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sz="1600" kern="100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2.5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latin typeface="+mn-lt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sz="1600" kern="100" dirty="0" err="1">
                          <a:latin typeface="+mn-lt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lang="en-US" sz="1600" kern="100" dirty="0">
                          <a:latin typeface="+mn-lt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sz="1600" kern="100" baseline="30000" dirty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kern="100" dirty="0"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分類</a:t>
                      </a:r>
                      <a:endParaRPr lang="zh-TW" sz="1600" kern="1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7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低</a:t>
                      </a:r>
                      <a:endParaRPr lang="zh-TW" sz="14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0~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35</a:t>
                      </a:r>
                      <a:endParaRPr lang="zh-TW" altLang="zh-TW" sz="1600" kern="100" dirty="0" smtClean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1~3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kern="100" dirty="0" smtClean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0~50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0.0~15.4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良</a:t>
                      </a:r>
                      <a:r>
                        <a:rPr lang="zh-TW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好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4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51~100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15.5~35.4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+mn-lt"/>
                          <a:cs typeface="Times New Roman" panose="02020603050405020304" pitchFamily="18" charset="0"/>
                        </a:rPr>
                        <a:t>普通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19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</a:t>
                      </a:r>
                      <a:endParaRPr lang="en-US" altLang="zh-TW" sz="14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敏感族群警示</a:t>
                      </a:r>
                      <a:r>
                        <a:rPr lang="en-US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en-US" altLang="zh-TW" sz="1600" kern="100" dirty="0" smtClean="0"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53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4~6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101~150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35.5</a:t>
                      </a:r>
                      <a:r>
                        <a:rPr 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54.4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對敏感族群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不健康</a:t>
                      </a:r>
                      <a:endParaRPr lang="zh-TW" sz="1600" kern="100" dirty="0">
                        <a:solidFill>
                          <a:srgbClr val="FF0000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</a:t>
                      </a:r>
                      <a:endParaRPr lang="en-US" altLang="zh-TW" sz="14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一般人警示</a:t>
                      </a:r>
                      <a:r>
                        <a:rPr lang="en-US" altLang="zh-TW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en-US" altLang="zh-TW" sz="1600" kern="100" dirty="0" smtClean="0"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~70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7~9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151~200</a:t>
                      </a:r>
                      <a:endParaRPr lang="zh-TW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54.5</a:t>
                      </a:r>
                      <a:r>
                        <a:rPr 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~150.4</a:t>
                      </a: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對所有族群不健康</a:t>
                      </a:r>
                      <a:endParaRPr kumimoji="1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42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非常高</a:t>
                      </a:r>
                      <a:endParaRPr lang="zh-TW" sz="14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≧</a:t>
                      </a:r>
                      <a:r>
                        <a:rPr lang="en-US" altLang="zh-TW" sz="1600" kern="100" dirty="0" smtClean="0">
                          <a:latin typeface="+mn-lt"/>
                          <a:ea typeface="新細明體"/>
                          <a:cs typeface="Times New Roman" panose="02020603050405020304" pitchFamily="18" charset="0"/>
                        </a:rPr>
                        <a:t>71</a:t>
                      </a:r>
                      <a:endParaRPr lang="zh-TW" altLang="zh-TW" sz="1600" kern="100" dirty="0" smtClean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紫色</a:t>
                      </a: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kern="100" dirty="0" smtClean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F3F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598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 smtClean="0"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3F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201~300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cs typeface="Times New Roman" panose="02020603050405020304" pitchFamily="18" charset="0"/>
                        </a:rPr>
                        <a:t>150.5~250.4</a:t>
                      </a:r>
                      <a:endParaRPr lang="zh-TW" sz="14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非常不健康</a:t>
                      </a:r>
                      <a:endParaRPr kumimoji="1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213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00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301~400</a:t>
                      </a:r>
                      <a:endParaRPr lang="zh-TW" sz="1600" b="1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n-lt"/>
                          <a:cs typeface="Times New Roman" panose="02020603050405020304" pitchFamily="18" charset="0"/>
                        </a:rPr>
                        <a:t>250.5~350.4</a:t>
                      </a:r>
                      <a:endParaRPr lang="zh-TW" sz="14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latin typeface="+mn-lt"/>
                          <a:cs typeface="Times New Roman" panose="02020603050405020304" pitchFamily="18" charset="0"/>
                        </a:rPr>
                        <a:t>危害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19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zh-TW" sz="2000" kern="100" dirty="0"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zh-TW" sz="16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00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400~500</a:t>
                      </a:r>
                      <a:endParaRPr lang="zh-TW" altLang="zh-TW" sz="1600" b="1" kern="100" dirty="0" smtClean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kern="100" dirty="0" smtClean="0">
                          <a:latin typeface="+mn-lt"/>
                          <a:cs typeface="Times New Roman" panose="02020603050405020304" pitchFamily="18" charset="0"/>
                        </a:rPr>
                        <a:t>350.5~500.4</a:t>
                      </a:r>
                      <a:endParaRPr lang="zh-TW" sz="1400" kern="100" dirty="0">
                        <a:latin typeface="+mn-lt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1008111"/>
          </a:xfrm>
        </p:spPr>
        <p:txBody>
          <a:bodyPr/>
          <a:lstStyle/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優點二：</a:t>
            </a:r>
            <a:r>
              <a:rPr lang="en-US" altLang="zh-TW" dirty="0" smtClean="0"/>
              <a:t>AQI</a:t>
            </a:r>
            <a:r>
              <a:rPr lang="zh-TW" altLang="en-US" dirty="0" smtClean="0"/>
              <a:t>指標</a:t>
            </a:r>
            <a:r>
              <a:rPr lang="zh-TW" altLang="en-US" dirty="0"/>
              <a:t>高濃度與低濃度</a:t>
            </a:r>
            <a:r>
              <a:rPr lang="zh-TW" altLang="en-US" dirty="0">
                <a:solidFill>
                  <a:srgbClr val="0000FF"/>
                </a:solidFill>
              </a:rPr>
              <a:t>增加分級</a:t>
            </a:r>
            <a:r>
              <a:rPr lang="zh-TW" altLang="en-US" dirty="0" smtClean="0">
                <a:solidFill>
                  <a:srgbClr val="0000FF"/>
                </a:solidFill>
              </a:rPr>
              <a:t>顏色</a:t>
            </a:r>
            <a:r>
              <a:rPr lang="zh-TW" altLang="en-US" dirty="0" smtClean="0"/>
              <a:t>，同時保有原本</a:t>
            </a:r>
            <a:r>
              <a:rPr lang="en-US" altLang="zh-TW" dirty="0" smtClean="0"/>
              <a:t>PM</a:t>
            </a:r>
            <a:r>
              <a:rPr lang="en-US" altLang="zh-TW" baseline="-25000" dirty="0" smtClean="0"/>
              <a:t>2.5</a:t>
            </a:r>
            <a:r>
              <a:rPr lang="zh-TW" altLang="en-US" dirty="0" smtClean="0"/>
              <a:t>指標警示重點之濃度</a:t>
            </a:r>
            <a:r>
              <a:rPr lang="en-US" altLang="zh-TW" dirty="0" smtClean="0"/>
              <a:t>(35</a:t>
            </a:r>
            <a:r>
              <a:rPr lang="zh-TW" altLang="en-US" dirty="0"/>
              <a:t>及</a:t>
            </a:r>
            <a:r>
              <a:rPr lang="en-US" altLang="zh-TW" dirty="0"/>
              <a:t>54</a:t>
            </a:r>
            <a:r>
              <a:rPr lang="zh-TW" altLang="en-US" dirty="0"/>
              <a:t> </a:t>
            </a:r>
            <a:r>
              <a:rPr lang="en-US" altLang="zh-TW" kern="100" dirty="0" err="1" smtClean="0">
                <a:cs typeface="Times New Roman" panose="02020603050405020304" pitchFamily="18" charset="0"/>
              </a:rPr>
              <a:t>μg</a:t>
            </a:r>
            <a:r>
              <a:rPr lang="en-US" altLang="zh-TW" kern="100" dirty="0" smtClean="0">
                <a:cs typeface="Times New Roman" panose="02020603050405020304" pitchFamily="18" charset="0"/>
              </a:rPr>
              <a:t>/m</a:t>
            </a:r>
            <a:r>
              <a:rPr lang="en-US" altLang="zh-TW" kern="100" baseline="30000" dirty="0" smtClean="0">
                <a:cs typeface="Times New Roman" panose="02020603050405020304" pitchFamily="18" charset="0"/>
              </a:rPr>
              <a:t>3</a:t>
            </a:r>
            <a:r>
              <a:rPr lang="en-US" altLang="zh-TW" kern="100" dirty="0" smtClean="0">
                <a:cs typeface="Times New Roman" panose="02020603050405020304" pitchFamily="18" charset="0"/>
              </a:rPr>
              <a:t>)</a:t>
            </a:r>
            <a:r>
              <a:rPr lang="en-US" altLang="zh-TW" kern="100" baseline="30000" dirty="0" smtClean="0">
                <a:cs typeface="Times New Roman" panose="02020603050405020304" pitchFamily="18" charset="0"/>
              </a:rPr>
              <a:t> 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en-US" altLang="zh-TW" dirty="0" smtClean="0"/>
          </a:p>
        </p:txBody>
      </p:sp>
      <p:sp>
        <p:nvSpPr>
          <p:cNvPr id="6" name="投影片編號版面配置區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517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提前</a:t>
            </a:r>
            <a:r>
              <a:rPr lang="zh-TW" altLang="en-US" dirty="0" smtClean="0"/>
              <a:t>橘色預警 避免</a:t>
            </a:r>
            <a:r>
              <a:rPr lang="zh-TW" altLang="en-US" dirty="0"/>
              <a:t>紅害及紫爆發生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優點三：</a:t>
            </a:r>
            <a:r>
              <a:rPr lang="zh-TW" altLang="en-US" dirty="0"/>
              <a:t>實施</a:t>
            </a:r>
            <a:r>
              <a:rPr lang="en-US" altLang="zh-TW" dirty="0"/>
              <a:t>AQI</a:t>
            </a:r>
            <a:r>
              <a:rPr lang="zh-TW" altLang="en-US" dirty="0"/>
              <a:t>後，當空氣品質超過標準，即</a:t>
            </a:r>
            <a:r>
              <a:rPr lang="en-US" altLang="zh-TW" dirty="0">
                <a:solidFill>
                  <a:srgbClr val="0000FF"/>
                </a:solidFill>
              </a:rPr>
              <a:t>AQI&gt;100</a:t>
            </a:r>
            <a:r>
              <a:rPr lang="zh-TW" altLang="en-US" dirty="0">
                <a:solidFill>
                  <a:srgbClr val="0000FF"/>
                </a:solidFill>
              </a:rPr>
              <a:t>橘色等級</a:t>
            </a:r>
            <a:r>
              <a:rPr lang="en-US" altLang="zh-TW" dirty="0"/>
              <a:t>(PM</a:t>
            </a:r>
            <a:r>
              <a:rPr lang="en-US" altLang="zh-TW" baseline="-25000" dirty="0"/>
              <a:t>2.5</a:t>
            </a:r>
            <a:r>
              <a:rPr lang="zh-TW" altLang="en-US" dirty="0"/>
              <a:t>之</a:t>
            </a:r>
            <a:r>
              <a:rPr lang="en-US" altLang="zh-TW" dirty="0"/>
              <a:t>24</a:t>
            </a:r>
            <a:r>
              <a:rPr lang="zh-TW" altLang="en-US" dirty="0"/>
              <a:t>小時平均值達</a:t>
            </a:r>
            <a:r>
              <a:rPr lang="en-US" altLang="zh-TW" dirty="0"/>
              <a:t>35 </a:t>
            </a:r>
            <a:r>
              <a:rPr lang="en-US" altLang="zh-TW" dirty="0" err="1"/>
              <a:t>μg</a:t>
            </a:r>
            <a:r>
              <a:rPr lang="en-US" altLang="zh-TW" dirty="0"/>
              <a:t>/m</a:t>
            </a:r>
            <a:r>
              <a:rPr lang="en-US" altLang="zh-TW" baseline="30000" dirty="0"/>
              <a:t>3</a:t>
            </a:r>
            <a:r>
              <a:rPr lang="en-US" altLang="zh-TW" dirty="0"/>
              <a:t>)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0000FF"/>
                </a:solidFill>
              </a:rPr>
              <a:t>即發布預警</a:t>
            </a:r>
            <a:r>
              <a:rPr lang="zh-TW" altLang="en-US" dirty="0" smtClean="0">
                <a:solidFill>
                  <a:srgbClr val="0000FF"/>
                </a:solidFill>
              </a:rPr>
              <a:t>通報，加強媒體宣傳</a:t>
            </a:r>
            <a:r>
              <a:rPr lang="zh-TW" altLang="en-US" dirty="0" smtClean="0"/>
              <a:t>，</a:t>
            </a:r>
            <a:r>
              <a:rPr lang="zh-TW" altLang="en-US" dirty="0"/>
              <a:t>並啟動協調降載、減產、加強各污染源之稽查攔查等措施，</a:t>
            </a:r>
            <a:r>
              <a:rPr lang="zh-TW" altLang="en-US" dirty="0">
                <a:solidFill>
                  <a:srgbClr val="0000FF"/>
                </a:solidFill>
              </a:rPr>
              <a:t>提前啟動應變措施避免空氣</a:t>
            </a:r>
            <a:r>
              <a:rPr lang="zh-TW" altLang="en-US" dirty="0" smtClean="0">
                <a:solidFill>
                  <a:srgbClr val="0000FF"/>
                </a:solidFill>
              </a:rPr>
              <a:t>品質惡化</a:t>
            </a:r>
            <a:r>
              <a:rPr lang="zh-TW" altLang="en-US" dirty="0">
                <a:solidFill>
                  <a:srgbClr val="0000FF"/>
                </a:solidFill>
              </a:rPr>
              <a:t>到紅色或紫色</a:t>
            </a:r>
            <a:r>
              <a:rPr lang="zh-TW" altLang="en-US" dirty="0" smtClean="0">
                <a:solidFill>
                  <a:srgbClr val="0000FF"/>
                </a:solidFill>
              </a:rPr>
              <a:t>等級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grpSp>
        <p:nvGrpSpPr>
          <p:cNvPr id="10" name="群組 9"/>
          <p:cNvGrpSpPr/>
          <p:nvPr/>
        </p:nvGrpSpPr>
        <p:grpSpPr>
          <a:xfrm>
            <a:off x="827584" y="2875233"/>
            <a:ext cx="7920880" cy="1107992"/>
            <a:chOff x="971600" y="2854855"/>
            <a:chExt cx="7057922" cy="1107992"/>
          </a:xfrm>
        </p:grpSpPr>
        <p:sp>
          <p:nvSpPr>
            <p:cNvPr id="11" name="手繪多邊形 10"/>
            <p:cNvSpPr/>
            <p:nvPr/>
          </p:nvSpPr>
          <p:spPr>
            <a:xfrm>
              <a:off x="1529080" y="2895400"/>
              <a:ext cx="3144578" cy="1067447"/>
            </a:xfrm>
            <a:custGeom>
              <a:avLst/>
              <a:gdLst>
                <a:gd name="connsiteX0" fmla="*/ 0 w 3144579"/>
                <a:gd name="connsiteY0" fmla="*/ 160117 h 1067447"/>
                <a:gd name="connsiteX1" fmla="*/ 2610856 w 3144579"/>
                <a:gd name="connsiteY1" fmla="*/ 160117 h 1067447"/>
                <a:gd name="connsiteX2" fmla="*/ 2610856 w 3144579"/>
                <a:gd name="connsiteY2" fmla="*/ 0 h 1067447"/>
                <a:gd name="connsiteX3" fmla="*/ 3144579 w 3144579"/>
                <a:gd name="connsiteY3" fmla="*/ 533724 h 1067447"/>
                <a:gd name="connsiteX4" fmla="*/ 2610856 w 3144579"/>
                <a:gd name="connsiteY4" fmla="*/ 1067447 h 1067447"/>
                <a:gd name="connsiteX5" fmla="*/ 2610856 w 3144579"/>
                <a:gd name="connsiteY5" fmla="*/ 907330 h 1067447"/>
                <a:gd name="connsiteX6" fmla="*/ 0 w 3144579"/>
                <a:gd name="connsiteY6" fmla="*/ 907330 h 1067447"/>
                <a:gd name="connsiteX7" fmla="*/ 0 w 3144579"/>
                <a:gd name="connsiteY7" fmla="*/ 160117 h 106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4579" h="1067447">
                  <a:moveTo>
                    <a:pt x="0" y="160117"/>
                  </a:moveTo>
                  <a:lnTo>
                    <a:pt x="2610856" y="160117"/>
                  </a:lnTo>
                  <a:lnTo>
                    <a:pt x="2610856" y="0"/>
                  </a:lnTo>
                  <a:lnTo>
                    <a:pt x="3144579" y="533724"/>
                  </a:lnTo>
                  <a:lnTo>
                    <a:pt x="2610856" y="1067447"/>
                  </a:lnTo>
                  <a:lnTo>
                    <a:pt x="2610856" y="907330"/>
                  </a:lnTo>
                  <a:lnTo>
                    <a:pt x="0" y="907330"/>
                  </a:lnTo>
                  <a:lnTo>
                    <a:pt x="0" y="160117"/>
                  </a:lnTo>
                  <a:close/>
                </a:path>
              </a:pathLst>
            </a:custGeom>
            <a:solidFill>
              <a:srgbClr val="FF0000">
                <a:alpha val="14902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6785" tIns="170277" rIns="393926" bIns="170277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1600" b="1" dirty="0" smtClean="0"/>
                <a:t>ＰＳＩ＞１００</a:t>
              </a:r>
              <a:r>
                <a:rPr lang="zh-TW" altLang="en-US" sz="1600" b="1" dirty="0"/>
                <a:t>＆</a:t>
              </a:r>
              <a:endParaRPr lang="en-US" altLang="zh-TW" sz="1600" b="1" dirty="0"/>
            </a:p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1600" b="1" kern="1200" dirty="0" smtClean="0"/>
                <a:t>PM</a:t>
              </a:r>
              <a:r>
                <a:rPr lang="en-US" altLang="zh-TW" sz="1600" b="1" kern="1200" baseline="-25000" dirty="0" smtClean="0"/>
                <a:t>2.5</a:t>
              </a:r>
              <a:r>
                <a:rPr lang="zh-TW" altLang="en-US" sz="1600" b="1" kern="1200" baseline="0" dirty="0" smtClean="0"/>
                <a:t>＞５４預警等級</a:t>
              </a:r>
              <a:endParaRPr lang="zh-TW" altLang="en-US" sz="1600" b="1" kern="1200" baseline="0" dirty="0"/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971600" y="2865343"/>
              <a:ext cx="1084569" cy="1084569"/>
            </a:xfrm>
            <a:custGeom>
              <a:avLst/>
              <a:gdLst>
                <a:gd name="connsiteX0" fmla="*/ 0 w 1084569"/>
                <a:gd name="connsiteY0" fmla="*/ 542285 h 1084569"/>
                <a:gd name="connsiteX1" fmla="*/ 542285 w 1084569"/>
                <a:gd name="connsiteY1" fmla="*/ 0 h 1084569"/>
                <a:gd name="connsiteX2" fmla="*/ 1084570 w 1084569"/>
                <a:gd name="connsiteY2" fmla="*/ 542285 h 1084569"/>
                <a:gd name="connsiteX3" fmla="*/ 542285 w 1084569"/>
                <a:gd name="connsiteY3" fmla="*/ 1084570 h 1084569"/>
                <a:gd name="connsiteX4" fmla="*/ 0 w 1084569"/>
                <a:gd name="connsiteY4" fmla="*/ 542285 h 108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569" h="1084569">
                  <a:moveTo>
                    <a:pt x="0" y="542285"/>
                  </a:moveTo>
                  <a:cubicBezTo>
                    <a:pt x="0" y="242789"/>
                    <a:pt x="242789" y="0"/>
                    <a:pt x="542285" y="0"/>
                  </a:cubicBezTo>
                  <a:cubicBezTo>
                    <a:pt x="841781" y="0"/>
                    <a:pt x="1084570" y="242789"/>
                    <a:pt x="1084570" y="542285"/>
                  </a:cubicBezTo>
                  <a:cubicBezTo>
                    <a:pt x="1084570" y="841781"/>
                    <a:pt x="841781" y="1084570"/>
                    <a:pt x="542285" y="1084570"/>
                  </a:cubicBezTo>
                  <a:cubicBezTo>
                    <a:pt x="242789" y="1084570"/>
                    <a:pt x="0" y="841781"/>
                    <a:pt x="0" y="542285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611" tIns="176611" rIns="176611" bIns="17661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過去</a:t>
              </a:r>
              <a:endParaRPr lang="zh-TW" alt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4884943" y="2895400"/>
              <a:ext cx="3144579" cy="1067447"/>
            </a:xfrm>
            <a:custGeom>
              <a:avLst/>
              <a:gdLst>
                <a:gd name="connsiteX0" fmla="*/ 0 w 3144579"/>
                <a:gd name="connsiteY0" fmla="*/ 160117 h 1067447"/>
                <a:gd name="connsiteX1" fmla="*/ 2610856 w 3144579"/>
                <a:gd name="connsiteY1" fmla="*/ 160117 h 1067447"/>
                <a:gd name="connsiteX2" fmla="*/ 2610856 w 3144579"/>
                <a:gd name="connsiteY2" fmla="*/ 0 h 1067447"/>
                <a:gd name="connsiteX3" fmla="*/ 3144579 w 3144579"/>
                <a:gd name="connsiteY3" fmla="*/ 533724 h 1067447"/>
                <a:gd name="connsiteX4" fmla="*/ 2610856 w 3144579"/>
                <a:gd name="connsiteY4" fmla="*/ 1067447 h 1067447"/>
                <a:gd name="connsiteX5" fmla="*/ 2610856 w 3144579"/>
                <a:gd name="connsiteY5" fmla="*/ 907330 h 1067447"/>
                <a:gd name="connsiteX6" fmla="*/ 0 w 3144579"/>
                <a:gd name="connsiteY6" fmla="*/ 907330 h 1067447"/>
                <a:gd name="connsiteX7" fmla="*/ 0 w 3144579"/>
                <a:gd name="connsiteY7" fmla="*/ 160117 h 106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4579" h="1067447">
                  <a:moveTo>
                    <a:pt x="0" y="160117"/>
                  </a:moveTo>
                  <a:lnTo>
                    <a:pt x="2610856" y="160117"/>
                  </a:lnTo>
                  <a:lnTo>
                    <a:pt x="2610856" y="0"/>
                  </a:lnTo>
                  <a:lnTo>
                    <a:pt x="3144579" y="533724"/>
                  </a:lnTo>
                  <a:lnTo>
                    <a:pt x="2610856" y="1067447"/>
                  </a:lnTo>
                  <a:lnTo>
                    <a:pt x="2610856" y="907330"/>
                  </a:lnTo>
                  <a:lnTo>
                    <a:pt x="0" y="907330"/>
                  </a:lnTo>
                  <a:lnTo>
                    <a:pt x="0" y="160117"/>
                  </a:lnTo>
                  <a:close/>
                </a:path>
              </a:pathLst>
            </a:custGeom>
            <a:solidFill>
              <a:srgbClr val="FF9900">
                <a:alpha val="14902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6785" tIns="170277" rIns="393926" bIns="17027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rgbClr val="0000FF"/>
                  </a:solidFill>
                  <a:ea typeface="+mn-ea"/>
                </a:rPr>
                <a:t>ＡＱＩ＞１００＆</a:t>
              </a:r>
              <a:endParaRPr lang="en-US" altLang="zh-TW" sz="1600" b="1" kern="1200" baseline="0" dirty="0" smtClean="0">
                <a:solidFill>
                  <a:srgbClr val="0000FF"/>
                </a:solidFill>
                <a:ea typeface="+mn-ea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dirty="0" smtClean="0">
                  <a:solidFill>
                    <a:srgbClr val="0000FF"/>
                  </a:solidFill>
                  <a:ea typeface="+mn-ea"/>
                </a:rPr>
                <a:t>PM</a:t>
              </a:r>
              <a:r>
                <a:rPr lang="en-US" altLang="zh-TW" sz="1600" b="1" kern="1200" baseline="-25000" dirty="0" smtClean="0">
                  <a:solidFill>
                    <a:srgbClr val="0000FF"/>
                  </a:solidFill>
                  <a:ea typeface="+mn-ea"/>
                </a:rPr>
                <a:t>2.5</a:t>
              </a:r>
              <a:r>
                <a:rPr lang="zh-TW" altLang="en-US" sz="1600" b="1" kern="1200" baseline="0" dirty="0" smtClean="0">
                  <a:solidFill>
                    <a:srgbClr val="0000FF"/>
                  </a:solidFill>
                  <a:ea typeface="+mn-ea"/>
                </a:rPr>
                <a:t>＞３５</a:t>
              </a:r>
              <a:r>
                <a:rPr lang="zh-TW" altLang="en-US" sz="1600" b="1" kern="1200" baseline="0" dirty="0" smtClean="0">
                  <a:ea typeface="+mn-ea"/>
                </a:rPr>
                <a:t>預警等級</a:t>
              </a:r>
              <a:endParaRPr lang="zh-TW" altLang="en-US" sz="1600" b="1" kern="1200" baseline="0" dirty="0">
                <a:ea typeface="+mn-ea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4609321" y="2854855"/>
              <a:ext cx="1084569" cy="1084569"/>
            </a:xfrm>
            <a:custGeom>
              <a:avLst/>
              <a:gdLst>
                <a:gd name="connsiteX0" fmla="*/ 0 w 1084569"/>
                <a:gd name="connsiteY0" fmla="*/ 542285 h 1084569"/>
                <a:gd name="connsiteX1" fmla="*/ 542285 w 1084569"/>
                <a:gd name="connsiteY1" fmla="*/ 0 h 1084569"/>
                <a:gd name="connsiteX2" fmla="*/ 1084570 w 1084569"/>
                <a:gd name="connsiteY2" fmla="*/ 542285 h 1084569"/>
                <a:gd name="connsiteX3" fmla="*/ 542285 w 1084569"/>
                <a:gd name="connsiteY3" fmla="*/ 1084570 h 1084569"/>
                <a:gd name="connsiteX4" fmla="*/ 0 w 1084569"/>
                <a:gd name="connsiteY4" fmla="*/ 542285 h 108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569" h="1084569">
                  <a:moveTo>
                    <a:pt x="0" y="542285"/>
                  </a:moveTo>
                  <a:cubicBezTo>
                    <a:pt x="0" y="242789"/>
                    <a:pt x="242789" y="0"/>
                    <a:pt x="542285" y="0"/>
                  </a:cubicBezTo>
                  <a:cubicBezTo>
                    <a:pt x="841781" y="0"/>
                    <a:pt x="1084570" y="242789"/>
                    <a:pt x="1084570" y="542285"/>
                  </a:cubicBezTo>
                  <a:cubicBezTo>
                    <a:pt x="1084570" y="841781"/>
                    <a:pt x="841781" y="1084570"/>
                    <a:pt x="542285" y="1084570"/>
                  </a:cubicBezTo>
                  <a:cubicBezTo>
                    <a:pt x="242789" y="1084570"/>
                    <a:pt x="0" y="841781"/>
                    <a:pt x="0" y="542285"/>
                  </a:cubicBezTo>
                  <a:close/>
                </a:path>
              </a:pathLst>
            </a:custGeom>
            <a:solidFill>
              <a:srgbClr val="FF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611" tIns="176611" rIns="176611" bIns="17661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rPr>
                <a:t>現在</a:t>
              </a:r>
              <a:endParaRPr lang="zh-TW" alt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</p:grpSp>
      <p:pic>
        <p:nvPicPr>
          <p:cNvPr id="6" name="內容版面配置區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7757" y="4558330"/>
            <a:ext cx="2160000" cy="225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842" y="3921905"/>
            <a:ext cx="1564906" cy="870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8" name="圖片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437" y="3933622"/>
            <a:ext cx="1496764" cy="870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295" y="4532319"/>
            <a:ext cx="2160000" cy="22545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 bwMode="auto">
          <a:xfrm>
            <a:off x="2162754" y="5161419"/>
            <a:ext cx="959066" cy="5040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5560088" y="5161419"/>
            <a:ext cx="959066" cy="5040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42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</a:rPr>
              <a:t>超過標準</a:t>
            </a:r>
            <a:r>
              <a:rPr lang="en-US" altLang="zh-TW" dirty="0" smtClean="0">
                <a:latin typeface="微軟正黑體" pitchFamily="34" charset="-120"/>
              </a:rPr>
              <a:t>(AQI&gt;100)</a:t>
            </a:r>
            <a:r>
              <a:rPr lang="zh-TW" altLang="en-US" dirty="0" smtClean="0">
                <a:latin typeface="微軟正黑體" pitchFamily="34" charset="-120"/>
              </a:rPr>
              <a:t>即啟動應變措施</a:t>
            </a:r>
          </a:p>
        </p:txBody>
      </p:sp>
      <p:grpSp>
        <p:nvGrpSpPr>
          <p:cNvPr id="69635" name="群組 58"/>
          <p:cNvGrpSpPr>
            <a:grpSpLocks/>
          </p:cNvGrpSpPr>
          <p:nvPr/>
        </p:nvGrpSpPr>
        <p:grpSpPr bwMode="auto">
          <a:xfrm>
            <a:off x="411163" y="995363"/>
            <a:ext cx="6402387" cy="5549900"/>
            <a:chOff x="709070" y="1295740"/>
            <a:chExt cx="6402654" cy="5071498"/>
          </a:xfrm>
        </p:grpSpPr>
        <p:sp>
          <p:nvSpPr>
            <p:cNvPr id="60" name="橢圓 59"/>
            <p:cNvSpPr/>
            <p:nvPr/>
          </p:nvSpPr>
          <p:spPr>
            <a:xfrm>
              <a:off x="3466672" y="2025420"/>
              <a:ext cx="1362132" cy="1360717"/>
            </a:xfrm>
            <a:prstGeom prst="ellipse">
              <a:avLst/>
            </a:prstGeom>
            <a:solidFill>
              <a:srgbClr val="8F3F97">
                <a:alpha val="2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5002875"/>
                <a:satOff val="-4473"/>
                <a:lumOff val="1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橢圓 60"/>
            <p:cNvSpPr/>
            <p:nvPr/>
          </p:nvSpPr>
          <p:spPr>
            <a:xfrm>
              <a:off x="2712579" y="4860005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橢圓 61"/>
            <p:cNvSpPr/>
            <p:nvPr/>
          </p:nvSpPr>
          <p:spPr>
            <a:xfrm>
              <a:off x="2456980" y="4984761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425593"/>
                <a:satOff val="-531"/>
                <a:lumOff val="125"/>
                <a:alphaOff val="0"/>
              </a:schemeClr>
            </a:lnRef>
            <a:fillRef idx="1">
              <a:schemeClr val="accent2">
                <a:hueOff val="425593"/>
                <a:satOff val="-531"/>
                <a:lumOff val="125"/>
                <a:alphaOff val="0"/>
              </a:schemeClr>
            </a:fillRef>
            <a:effectRef idx="0">
              <a:schemeClr val="accent2">
                <a:hueOff val="425593"/>
                <a:satOff val="-531"/>
                <a:lumOff val="1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橢圓 62"/>
            <p:cNvSpPr/>
            <p:nvPr/>
          </p:nvSpPr>
          <p:spPr>
            <a:xfrm>
              <a:off x="2187094" y="5081956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851185"/>
                <a:satOff val="-1062"/>
                <a:lumOff val="250"/>
                <a:alphaOff val="0"/>
              </a:schemeClr>
            </a:lnRef>
            <a:fillRef idx="1">
              <a:schemeClr val="accent2">
                <a:hueOff val="851185"/>
                <a:satOff val="-1062"/>
                <a:lumOff val="250"/>
                <a:alphaOff val="0"/>
              </a:schemeClr>
            </a:fillRef>
            <a:effectRef idx="0">
              <a:schemeClr val="accent2">
                <a:hueOff val="851185"/>
                <a:satOff val="-1062"/>
                <a:lumOff val="2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橢圓 63"/>
            <p:cNvSpPr/>
            <p:nvPr/>
          </p:nvSpPr>
          <p:spPr>
            <a:xfrm>
              <a:off x="3944530" y="3429656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1276778"/>
                <a:satOff val="-1592"/>
                <a:lumOff val="374"/>
                <a:alphaOff val="0"/>
              </a:schemeClr>
            </a:lnRef>
            <a:fillRef idx="1">
              <a:schemeClr val="accent2">
                <a:hueOff val="1276778"/>
                <a:satOff val="-1592"/>
                <a:lumOff val="374"/>
                <a:alphaOff val="0"/>
              </a:schemeClr>
            </a:fillRef>
            <a:effectRef idx="0">
              <a:schemeClr val="accent2">
                <a:hueOff val="1276778"/>
                <a:satOff val="-1592"/>
                <a:lumOff val="3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橢圓 64"/>
            <p:cNvSpPr/>
            <p:nvPr/>
          </p:nvSpPr>
          <p:spPr>
            <a:xfrm>
              <a:off x="3842926" y="3680621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1702371"/>
                <a:satOff val="-2123"/>
                <a:lumOff val="499"/>
                <a:alphaOff val="0"/>
              </a:schemeClr>
            </a:lnRef>
            <a:fillRef idx="1">
              <a:schemeClr val="accent2">
                <a:hueOff val="1702371"/>
                <a:satOff val="-2123"/>
                <a:lumOff val="499"/>
                <a:alphaOff val="0"/>
              </a:schemeClr>
            </a:fillRef>
            <a:effectRef idx="0">
              <a:schemeClr val="accent2">
                <a:hueOff val="1702371"/>
                <a:satOff val="-2123"/>
                <a:lumOff val="49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橢圓 65"/>
            <p:cNvSpPr/>
            <p:nvPr/>
          </p:nvSpPr>
          <p:spPr>
            <a:xfrm>
              <a:off x="3769898" y="1536549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2127963"/>
                <a:satOff val="-2654"/>
                <a:lumOff val="624"/>
                <a:alphaOff val="0"/>
              </a:schemeClr>
            </a:lnRef>
            <a:fillRef idx="1">
              <a:schemeClr val="accent2">
                <a:hueOff val="2127963"/>
                <a:satOff val="-2654"/>
                <a:lumOff val="624"/>
                <a:alphaOff val="0"/>
              </a:schemeClr>
            </a:fillRef>
            <a:effectRef idx="0">
              <a:schemeClr val="accent2">
                <a:hueOff val="2127963"/>
                <a:satOff val="-2654"/>
                <a:lumOff val="6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橢圓 66"/>
            <p:cNvSpPr/>
            <p:nvPr/>
          </p:nvSpPr>
          <p:spPr>
            <a:xfrm>
              <a:off x="3957230" y="1416144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2553556"/>
                <a:satOff val="-3185"/>
                <a:lumOff val="749"/>
                <a:alphaOff val="0"/>
              </a:schemeClr>
            </a:lnRef>
            <a:fillRef idx="1">
              <a:schemeClr val="accent2">
                <a:hueOff val="2553556"/>
                <a:satOff val="-3185"/>
                <a:lumOff val="749"/>
                <a:alphaOff val="0"/>
              </a:schemeClr>
            </a:fillRef>
            <a:effectRef idx="0">
              <a:schemeClr val="accent2">
                <a:hueOff val="2553556"/>
                <a:satOff val="-3185"/>
                <a:lumOff val="7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橢圓 67"/>
            <p:cNvSpPr/>
            <p:nvPr/>
          </p:nvSpPr>
          <p:spPr>
            <a:xfrm>
              <a:off x="4147738" y="1295740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2979148"/>
                <a:satOff val="-3716"/>
                <a:lumOff val="874"/>
                <a:alphaOff val="0"/>
              </a:schemeClr>
            </a:lnRef>
            <a:fillRef idx="1">
              <a:schemeClr val="accent2">
                <a:hueOff val="2979148"/>
                <a:satOff val="-3716"/>
                <a:lumOff val="874"/>
                <a:alphaOff val="0"/>
              </a:schemeClr>
            </a:fillRef>
            <a:effectRef idx="0">
              <a:schemeClr val="accent2">
                <a:hueOff val="2979148"/>
                <a:satOff val="-3716"/>
                <a:lumOff val="8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橢圓 68"/>
            <p:cNvSpPr/>
            <p:nvPr/>
          </p:nvSpPr>
          <p:spPr>
            <a:xfrm>
              <a:off x="4336658" y="1416144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3404741"/>
                <a:satOff val="-4247"/>
                <a:lumOff val="999"/>
                <a:alphaOff val="0"/>
              </a:schemeClr>
            </a:lnRef>
            <a:fillRef idx="1">
              <a:schemeClr val="accent2">
                <a:hueOff val="3404741"/>
                <a:satOff val="-4247"/>
                <a:lumOff val="999"/>
                <a:alphaOff val="0"/>
              </a:schemeClr>
            </a:fillRef>
            <a:effectRef idx="0">
              <a:schemeClr val="accent2">
                <a:hueOff val="3404741"/>
                <a:satOff val="-4247"/>
                <a:lumOff val="99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橢圓 69"/>
            <p:cNvSpPr/>
            <p:nvPr/>
          </p:nvSpPr>
          <p:spPr>
            <a:xfrm>
              <a:off x="4525579" y="1536549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3830334"/>
                <a:satOff val="-4777"/>
                <a:lumOff val="1123"/>
                <a:alphaOff val="0"/>
              </a:schemeClr>
            </a:lnRef>
            <a:fillRef idx="1">
              <a:schemeClr val="accent2">
                <a:hueOff val="3830334"/>
                <a:satOff val="-4777"/>
                <a:lumOff val="1123"/>
                <a:alphaOff val="0"/>
              </a:schemeClr>
            </a:fillRef>
            <a:effectRef idx="0">
              <a:schemeClr val="accent2">
                <a:hueOff val="3830334"/>
                <a:satOff val="-4777"/>
                <a:lumOff val="11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橢圓 70"/>
            <p:cNvSpPr/>
            <p:nvPr/>
          </p:nvSpPr>
          <p:spPr>
            <a:xfrm>
              <a:off x="4147738" y="1549605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4255926"/>
                <a:satOff val="-5308"/>
                <a:lumOff val="1248"/>
                <a:alphaOff val="0"/>
              </a:schemeClr>
            </a:lnRef>
            <a:fillRef idx="1">
              <a:schemeClr val="accent2">
                <a:hueOff val="4255926"/>
                <a:satOff val="-5308"/>
                <a:lumOff val="1248"/>
                <a:alphaOff val="0"/>
              </a:schemeClr>
            </a:fillRef>
            <a:effectRef idx="0">
              <a:schemeClr val="accent2">
                <a:hueOff val="4255926"/>
                <a:satOff val="-5308"/>
                <a:lumOff val="124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橢圓 71"/>
            <p:cNvSpPr/>
            <p:nvPr/>
          </p:nvSpPr>
          <p:spPr>
            <a:xfrm>
              <a:off x="4147738" y="1803470"/>
              <a:ext cx="136531" cy="136362"/>
            </a:xfrm>
            <a:prstGeom prst="ellipse">
              <a:avLst/>
            </a:prstGeom>
          </p:spPr>
          <p:style>
            <a:lnRef idx="2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橢圓 73"/>
            <p:cNvSpPr/>
            <p:nvPr/>
          </p:nvSpPr>
          <p:spPr>
            <a:xfrm>
              <a:off x="709070" y="4598886"/>
              <a:ext cx="1362132" cy="1362168"/>
            </a:xfrm>
            <a:prstGeom prst="ellipse">
              <a:avLst/>
            </a:prstGeom>
            <a:solidFill>
              <a:srgbClr val="FF7E00">
                <a:alpha val="2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橢圓 75"/>
            <p:cNvSpPr/>
            <p:nvPr/>
          </p:nvSpPr>
          <p:spPr>
            <a:xfrm>
              <a:off x="2598274" y="3576173"/>
              <a:ext cx="1362132" cy="1362167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2501437"/>
                <a:satOff val="-2237"/>
                <a:lumOff val="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手繪多邊形 76"/>
            <p:cNvSpPr/>
            <p:nvPr/>
          </p:nvSpPr>
          <p:spPr>
            <a:xfrm>
              <a:off x="4281094" y="2570867"/>
              <a:ext cx="2830630" cy="900859"/>
            </a:xfrm>
            <a:custGeom>
              <a:avLst/>
              <a:gdLst>
                <a:gd name="connsiteX0" fmla="*/ 0 w 2938264"/>
                <a:gd name="connsiteY0" fmla="*/ 131303 h 787801"/>
                <a:gd name="connsiteX1" fmla="*/ 131303 w 2938264"/>
                <a:gd name="connsiteY1" fmla="*/ 0 h 787801"/>
                <a:gd name="connsiteX2" fmla="*/ 2806961 w 2938264"/>
                <a:gd name="connsiteY2" fmla="*/ 0 h 787801"/>
                <a:gd name="connsiteX3" fmla="*/ 2938264 w 2938264"/>
                <a:gd name="connsiteY3" fmla="*/ 131303 h 787801"/>
                <a:gd name="connsiteX4" fmla="*/ 2938264 w 2938264"/>
                <a:gd name="connsiteY4" fmla="*/ 656498 h 787801"/>
                <a:gd name="connsiteX5" fmla="*/ 2806961 w 2938264"/>
                <a:gd name="connsiteY5" fmla="*/ 787801 h 787801"/>
                <a:gd name="connsiteX6" fmla="*/ 131303 w 2938264"/>
                <a:gd name="connsiteY6" fmla="*/ 787801 h 787801"/>
                <a:gd name="connsiteX7" fmla="*/ 0 w 2938264"/>
                <a:gd name="connsiteY7" fmla="*/ 656498 h 787801"/>
                <a:gd name="connsiteX8" fmla="*/ 0 w 2938264"/>
                <a:gd name="connsiteY8" fmla="*/ 131303 h 78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8264" h="787801">
                  <a:moveTo>
                    <a:pt x="0" y="131303"/>
                  </a:moveTo>
                  <a:cubicBezTo>
                    <a:pt x="0" y="58786"/>
                    <a:pt x="58786" y="0"/>
                    <a:pt x="131303" y="0"/>
                  </a:cubicBezTo>
                  <a:lnTo>
                    <a:pt x="2806961" y="0"/>
                  </a:lnTo>
                  <a:cubicBezTo>
                    <a:pt x="2879478" y="0"/>
                    <a:pt x="2938264" y="58786"/>
                    <a:pt x="2938264" y="131303"/>
                  </a:cubicBezTo>
                  <a:lnTo>
                    <a:pt x="2938264" y="656498"/>
                  </a:lnTo>
                  <a:cubicBezTo>
                    <a:pt x="2938264" y="729015"/>
                    <a:pt x="2879478" y="787801"/>
                    <a:pt x="2806961" y="787801"/>
                  </a:cubicBezTo>
                  <a:lnTo>
                    <a:pt x="131303" y="787801"/>
                  </a:lnTo>
                  <a:cubicBezTo>
                    <a:pt x="58786" y="787801"/>
                    <a:pt x="0" y="729015"/>
                    <a:pt x="0" y="656498"/>
                  </a:cubicBezTo>
                  <a:lnTo>
                    <a:pt x="0" y="131303"/>
                  </a:lnTo>
                  <a:close/>
                </a:path>
              </a:pathLst>
            </a:custGeom>
            <a:solidFill>
              <a:srgbClr val="8F3F9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lIns="660390" tIns="114657" rIns="114657" bIns="114657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000" u="sng" dirty="0"/>
                <a:t>中央</a:t>
              </a:r>
              <a:r>
                <a:rPr lang="en-US" altLang="zh-TW" sz="2000" u="sng" dirty="0"/>
                <a:t>/</a:t>
              </a:r>
              <a:r>
                <a:rPr lang="zh-TW" altLang="en-US" sz="2000" u="sng" dirty="0"/>
                <a:t>地方政府</a:t>
              </a:r>
              <a:endParaRPr lang="en-US" altLang="zh-TW" sz="2000" u="sng" dirty="0"/>
            </a:p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/>
                <a:t>啟動嚴重惡化應變</a:t>
              </a:r>
            </a:p>
          </p:txBody>
        </p:sp>
        <p:sp>
          <p:nvSpPr>
            <p:cNvPr id="78" name="手繪多邊形 77"/>
            <p:cNvSpPr/>
            <p:nvPr/>
          </p:nvSpPr>
          <p:spPr>
            <a:xfrm>
              <a:off x="3022153" y="4239123"/>
              <a:ext cx="2063961" cy="900859"/>
            </a:xfrm>
            <a:custGeom>
              <a:avLst/>
              <a:gdLst>
                <a:gd name="connsiteX0" fmla="*/ 0 w 2938264"/>
                <a:gd name="connsiteY0" fmla="*/ 131303 h 787801"/>
                <a:gd name="connsiteX1" fmla="*/ 131303 w 2938264"/>
                <a:gd name="connsiteY1" fmla="*/ 0 h 787801"/>
                <a:gd name="connsiteX2" fmla="*/ 2806961 w 2938264"/>
                <a:gd name="connsiteY2" fmla="*/ 0 h 787801"/>
                <a:gd name="connsiteX3" fmla="*/ 2938264 w 2938264"/>
                <a:gd name="connsiteY3" fmla="*/ 131303 h 787801"/>
                <a:gd name="connsiteX4" fmla="*/ 2938264 w 2938264"/>
                <a:gd name="connsiteY4" fmla="*/ 656498 h 787801"/>
                <a:gd name="connsiteX5" fmla="*/ 2806961 w 2938264"/>
                <a:gd name="connsiteY5" fmla="*/ 787801 h 787801"/>
                <a:gd name="connsiteX6" fmla="*/ 131303 w 2938264"/>
                <a:gd name="connsiteY6" fmla="*/ 787801 h 787801"/>
                <a:gd name="connsiteX7" fmla="*/ 0 w 2938264"/>
                <a:gd name="connsiteY7" fmla="*/ 656498 h 787801"/>
                <a:gd name="connsiteX8" fmla="*/ 0 w 2938264"/>
                <a:gd name="connsiteY8" fmla="*/ 131303 h 78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8264" h="787801">
                  <a:moveTo>
                    <a:pt x="0" y="131303"/>
                  </a:moveTo>
                  <a:cubicBezTo>
                    <a:pt x="0" y="58786"/>
                    <a:pt x="58786" y="0"/>
                    <a:pt x="131303" y="0"/>
                  </a:cubicBezTo>
                  <a:lnTo>
                    <a:pt x="2806961" y="0"/>
                  </a:lnTo>
                  <a:cubicBezTo>
                    <a:pt x="2879478" y="0"/>
                    <a:pt x="2938264" y="58786"/>
                    <a:pt x="2938264" y="131303"/>
                  </a:cubicBezTo>
                  <a:lnTo>
                    <a:pt x="2938264" y="656498"/>
                  </a:lnTo>
                  <a:cubicBezTo>
                    <a:pt x="2938264" y="729015"/>
                    <a:pt x="2879478" y="787801"/>
                    <a:pt x="2806961" y="787801"/>
                  </a:cubicBezTo>
                  <a:lnTo>
                    <a:pt x="131303" y="787801"/>
                  </a:lnTo>
                  <a:cubicBezTo>
                    <a:pt x="58786" y="787801"/>
                    <a:pt x="0" y="729015"/>
                    <a:pt x="0" y="656498"/>
                  </a:cubicBezTo>
                  <a:lnTo>
                    <a:pt x="0" y="131303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lIns="108000" tIns="99417" rIns="99417" bIns="99417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sz="2000" u="sng" dirty="0" smtClean="0">
                  <a:solidFill>
                    <a:srgbClr val="FFFFFF"/>
                  </a:solidFill>
                </a:rPr>
                <a:t>中央</a:t>
              </a:r>
              <a:r>
                <a:rPr kumimoji="0" lang="en-US" altLang="zh-TW" sz="2000" u="sng" dirty="0" smtClean="0">
                  <a:solidFill>
                    <a:srgbClr val="FFFFFF"/>
                  </a:solidFill>
                </a:rPr>
                <a:t>/</a:t>
              </a:r>
              <a:r>
                <a:rPr kumimoji="0" lang="zh-TW" altLang="en-US" sz="2000" u="sng" dirty="0" smtClean="0">
                  <a:solidFill>
                    <a:srgbClr val="FFFFFF"/>
                  </a:solidFill>
                </a:rPr>
                <a:t>地</a:t>
              </a:r>
              <a:r>
                <a:rPr lang="zh-TW" altLang="en-US" sz="2000" u="sng" dirty="0" smtClean="0">
                  <a:solidFill>
                    <a:srgbClr val="FFFFFF"/>
                  </a:solidFill>
                </a:rPr>
                <a:t>方政府</a:t>
              </a:r>
              <a:endParaRPr lang="en-US" altLang="zh-TW" sz="2000" u="sng" dirty="0" smtClean="0">
                <a:solidFill>
                  <a:srgbClr val="FFFFFF"/>
                </a:solidFill>
              </a:endParaRP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dirty="0" smtClean="0">
                  <a:solidFill>
                    <a:srgbClr val="FFFFFF"/>
                  </a:solidFill>
                </a:rPr>
                <a:t>啟動</a:t>
              </a:r>
              <a:r>
                <a:rPr lang="zh-TW" altLang="en-US" dirty="0">
                  <a:solidFill>
                    <a:srgbClr val="FFFFFF"/>
                  </a:solidFill>
                </a:rPr>
                <a:t>一級預警應變</a:t>
              </a:r>
            </a:p>
          </p:txBody>
        </p:sp>
        <p:sp>
          <p:nvSpPr>
            <p:cNvPr id="79" name="手繪多邊形 78"/>
            <p:cNvSpPr/>
            <p:nvPr/>
          </p:nvSpPr>
          <p:spPr>
            <a:xfrm>
              <a:off x="1190102" y="5466379"/>
              <a:ext cx="2355948" cy="900859"/>
            </a:xfrm>
            <a:custGeom>
              <a:avLst/>
              <a:gdLst>
                <a:gd name="connsiteX0" fmla="*/ 0 w 2938264"/>
                <a:gd name="connsiteY0" fmla="*/ 131303 h 787801"/>
                <a:gd name="connsiteX1" fmla="*/ 131303 w 2938264"/>
                <a:gd name="connsiteY1" fmla="*/ 0 h 787801"/>
                <a:gd name="connsiteX2" fmla="*/ 2806961 w 2938264"/>
                <a:gd name="connsiteY2" fmla="*/ 0 h 787801"/>
                <a:gd name="connsiteX3" fmla="*/ 2938264 w 2938264"/>
                <a:gd name="connsiteY3" fmla="*/ 131303 h 787801"/>
                <a:gd name="connsiteX4" fmla="*/ 2938264 w 2938264"/>
                <a:gd name="connsiteY4" fmla="*/ 656498 h 787801"/>
                <a:gd name="connsiteX5" fmla="*/ 2806961 w 2938264"/>
                <a:gd name="connsiteY5" fmla="*/ 787801 h 787801"/>
                <a:gd name="connsiteX6" fmla="*/ 131303 w 2938264"/>
                <a:gd name="connsiteY6" fmla="*/ 787801 h 787801"/>
                <a:gd name="connsiteX7" fmla="*/ 0 w 2938264"/>
                <a:gd name="connsiteY7" fmla="*/ 656498 h 787801"/>
                <a:gd name="connsiteX8" fmla="*/ 0 w 2938264"/>
                <a:gd name="connsiteY8" fmla="*/ 131303 h 78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8264" h="787801">
                  <a:moveTo>
                    <a:pt x="0" y="131303"/>
                  </a:moveTo>
                  <a:cubicBezTo>
                    <a:pt x="0" y="58786"/>
                    <a:pt x="58786" y="0"/>
                    <a:pt x="131303" y="0"/>
                  </a:cubicBezTo>
                  <a:lnTo>
                    <a:pt x="2806961" y="0"/>
                  </a:lnTo>
                  <a:cubicBezTo>
                    <a:pt x="2879478" y="0"/>
                    <a:pt x="2938264" y="58786"/>
                    <a:pt x="2938264" y="131303"/>
                  </a:cubicBezTo>
                  <a:lnTo>
                    <a:pt x="2938264" y="656498"/>
                  </a:lnTo>
                  <a:cubicBezTo>
                    <a:pt x="2938264" y="729015"/>
                    <a:pt x="2879478" y="787801"/>
                    <a:pt x="2806961" y="787801"/>
                  </a:cubicBezTo>
                  <a:lnTo>
                    <a:pt x="131303" y="787801"/>
                  </a:lnTo>
                  <a:cubicBezTo>
                    <a:pt x="58786" y="787801"/>
                    <a:pt x="0" y="729015"/>
                    <a:pt x="0" y="656498"/>
                  </a:cubicBezTo>
                  <a:lnTo>
                    <a:pt x="0" y="131303"/>
                  </a:lnTo>
                  <a:close/>
                </a:path>
              </a:pathLst>
            </a:custGeom>
            <a:solidFill>
              <a:srgbClr val="FF7E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96000" tIns="99417" rIns="99417" bIns="99417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000" u="sng" dirty="0" smtClean="0">
                  <a:solidFill>
                    <a:schemeClr val="tx1"/>
                  </a:solidFill>
                </a:rPr>
                <a:t>地方政府</a:t>
              </a:r>
              <a:endParaRPr lang="en-US" altLang="zh-TW" sz="2000" u="sng" dirty="0" smtClean="0">
                <a:solidFill>
                  <a:schemeClr val="tx1"/>
                </a:solidFill>
              </a:endParaRP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 smtClean="0">
                  <a:solidFill>
                    <a:schemeClr val="tx1"/>
                  </a:solidFill>
                </a:rPr>
                <a:t>啟動</a:t>
              </a:r>
              <a:r>
                <a:rPr lang="zh-TW" altLang="en-US" dirty="0">
                  <a:solidFill>
                    <a:schemeClr val="tx1"/>
                  </a:solidFill>
                </a:rPr>
                <a:t>二級預警應變</a:t>
              </a:r>
            </a:p>
          </p:txBody>
        </p:sp>
      </p:grpSp>
      <p:sp>
        <p:nvSpPr>
          <p:cNvPr id="80" name="矩形 79"/>
          <p:cNvSpPr/>
          <p:nvPr/>
        </p:nvSpPr>
        <p:spPr>
          <a:xfrm>
            <a:off x="481013" y="4900613"/>
            <a:ext cx="12033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AQI&gt;100</a:t>
            </a:r>
          </a:p>
        </p:txBody>
      </p:sp>
      <p:sp>
        <p:nvSpPr>
          <p:cNvPr id="81" name="矩形 80"/>
          <p:cNvSpPr/>
          <p:nvPr/>
        </p:nvSpPr>
        <p:spPr>
          <a:xfrm>
            <a:off x="2379663" y="3778250"/>
            <a:ext cx="12033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AQI&gt;150</a:t>
            </a:r>
          </a:p>
        </p:txBody>
      </p:sp>
      <p:sp>
        <p:nvSpPr>
          <p:cNvPr id="82" name="矩形 81"/>
          <p:cNvSpPr/>
          <p:nvPr/>
        </p:nvSpPr>
        <p:spPr>
          <a:xfrm>
            <a:off x="3248025" y="2041525"/>
            <a:ext cx="12017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AQI&gt;200</a:t>
            </a:r>
          </a:p>
        </p:txBody>
      </p:sp>
      <p:grpSp>
        <p:nvGrpSpPr>
          <p:cNvPr id="69640" name="群組 85"/>
          <p:cNvGrpSpPr>
            <a:grpSpLocks/>
          </p:cNvGrpSpPr>
          <p:nvPr/>
        </p:nvGrpSpPr>
        <p:grpSpPr bwMode="auto">
          <a:xfrm rot="1808337">
            <a:off x="1331913" y="692150"/>
            <a:ext cx="1281112" cy="3957638"/>
            <a:chOff x="1375315" y="1054100"/>
            <a:chExt cx="1280884" cy="3495943"/>
          </a:xfrm>
        </p:grpSpPr>
        <p:sp>
          <p:nvSpPr>
            <p:cNvPr id="87" name="向右箭號 86"/>
            <p:cNvSpPr/>
            <p:nvPr/>
          </p:nvSpPr>
          <p:spPr bwMode="auto">
            <a:xfrm rot="16200000">
              <a:off x="267786" y="2161630"/>
              <a:ext cx="3495943" cy="1280884"/>
            </a:xfrm>
            <a:prstGeom prst="strip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 sz="1800" b="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1763148" y="1376230"/>
              <a:ext cx="496800" cy="29841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2400" dirty="0">
                  <a:solidFill>
                    <a:srgbClr val="FF0000"/>
                  </a:solidFill>
                  <a:latin typeface="+mn-ea"/>
                  <a:ea typeface="+mn-ea"/>
                </a:rPr>
                <a:t>拉高層級與管制強度</a:t>
              </a:r>
            </a:p>
          </p:txBody>
        </p:sp>
      </p:grpSp>
      <p:sp>
        <p:nvSpPr>
          <p:cNvPr id="43" name="內容版面配置區 2"/>
          <p:cNvSpPr txBox="1">
            <a:spLocks/>
          </p:cNvSpPr>
          <p:nvPr/>
        </p:nvSpPr>
        <p:spPr>
          <a:xfrm>
            <a:off x="4788025" y="974769"/>
            <a:ext cx="4248025" cy="27495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依據</a:t>
            </a:r>
            <a:r>
              <a:rPr lang="zh-TW" altLang="en-US" dirty="0"/>
              <a:t>「</a:t>
            </a:r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空氣品質嚴重惡化緊急防制辦法</a:t>
            </a:r>
            <a:r>
              <a:rPr lang="zh-TW" altLang="en-US" dirty="0"/>
              <a:t>」分別訂定</a:t>
            </a:r>
            <a:r>
              <a:rPr lang="en-US" altLang="zh-TW" dirty="0"/>
              <a:t>AQI</a:t>
            </a:r>
            <a:r>
              <a:rPr lang="zh-TW" altLang="en-US" dirty="0"/>
              <a:t>＞</a:t>
            </a:r>
            <a:r>
              <a:rPr lang="en-US" altLang="zh-TW" dirty="0"/>
              <a:t>200</a:t>
            </a:r>
            <a:r>
              <a:rPr lang="zh-TW" altLang="en-US" dirty="0"/>
              <a:t>、</a:t>
            </a:r>
            <a:r>
              <a:rPr lang="en-US" altLang="zh-TW" dirty="0"/>
              <a:t>AQI</a:t>
            </a:r>
            <a:r>
              <a:rPr lang="zh-TW" altLang="en-US" dirty="0"/>
              <a:t>＞</a:t>
            </a:r>
            <a:r>
              <a:rPr lang="en-US" altLang="zh-TW" dirty="0"/>
              <a:t>300</a:t>
            </a:r>
            <a:r>
              <a:rPr lang="zh-TW" altLang="en-US" dirty="0"/>
              <a:t>及</a:t>
            </a:r>
            <a:r>
              <a:rPr lang="en-US" altLang="zh-TW" dirty="0"/>
              <a:t>AQI</a:t>
            </a:r>
            <a:r>
              <a:rPr lang="zh-TW" altLang="en-US" dirty="0"/>
              <a:t>＞</a:t>
            </a:r>
            <a:r>
              <a:rPr lang="en-US" altLang="zh-TW" dirty="0"/>
              <a:t>400</a:t>
            </a:r>
            <a:r>
              <a:rPr lang="zh-TW" altLang="en-US" dirty="0"/>
              <a:t>之緊急防制</a:t>
            </a:r>
            <a:r>
              <a:rPr lang="zh-TW" altLang="en-US" dirty="0" smtClean="0"/>
              <a:t>措施。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透過</a:t>
            </a:r>
            <a:r>
              <a:rPr lang="zh-TW" altLang="en-US" dirty="0"/>
              <a:t>長期、季節性及緊急應變等三層次強度策略，積極推展相關作為</a:t>
            </a:r>
            <a:r>
              <a:rPr lang="zh-TW" altLang="en-US" dirty="0" smtClean="0"/>
              <a:t>，合</a:t>
            </a:r>
            <a:r>
              <a:rPr lang="zh-TW" altLang="en-US" dirty="0"/>
              <a:t>中央與地方政府力量，共同努力加速改善空氣品質，守護人民健康。</a:t>
            </a:r>
          </a:p>
          <a:p>
            <a:endParaRPr lang="zh-TW" altLang="en-US" dirty="0"/>
          </a:p>
        </p:txBody>
      </p:sp>
      <p:sp>
        <p:nvSpPr>
          <p:cNvPr id="4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9863" y="836611"/>
            <a:ext cx="2328863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由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AQI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指標看空氣品質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之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改善</a:t>
            </a:r>
            <a:endParaRPr lang="zh-TW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468313" y="1052513"/>
            <a:ext cx="8424167" cy="2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全國</a:t>
            </a:r>
            <a:r>
              <a:rPr lang="en-US" altLang="zh-TW" dirty="0" smtClean="0"/>
              <a:t>AQI&gt;100</a:t>
            </a:r>
            <a:r>
              <a:rPr lang="zh-TW" altLang="en-US" dirty="0" smtClean="0"/>
              <a:t>比率逐年降低，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</a:t>
            </a:r>
            <a:r>
              <a:rPr lang="en-US" altLang="zh-TW" dirty="0" smtClean="0"/>
              <a:t>AQI&gt;100</a:t>
            </a:r>
            <a:r>
              <a:rPr lang="zh-TW" altLang="en-US" dirty="0"/>
              <a:t>比率為</a:t>
            </a:r>
            <a:r>
              <a:rPr lang="en-US" altLang="zh-TW" dirty="0"/>
              <a:t>19.27</a:t>
            </a:r>
            <a:r>
              <a:rPr lang="en-US" altLang="zh-TW" dirty="0" smtClean="0"/>
              <a:t>%</a:t>
            </a:r>
            <a:r>
              <a:rPr lang="zh-TW" altLang="en-US" dirty="0" smtClean="0"/>
              <a:t>，為近年最佳。</a:t>
            </a:r>
            <a:endParaRPr lang="zh-TW" altLang="en-US" dirty="0"/>
          </a:p>
          <a:p>
            <a:r>
              <a:rPr lang="en-US" altLang="zh-TW" dirty="0" smtClean="0"/>
              <a:t>AQI&gt;100</a:t>
            </a:r>
            <a:r>
              <a:rPr lang="zh-TW" altLang="en-US" dirty="0" smtClean="0"/>
              <a:t>指標污染物以</a:t>
            </a:r>
            <a:r>
              <a:rPr lang="en-US" altLang="zh-TW" dirty="0" smtClean="0"/>
              <a:t>PM</a:t>
            </a:r>
            <a:r>
              <a:rPr lang="en-US" altLang="zh-TW" baseline="-25000" dirty="0" smtClean="0"/>
              <a:t>2.5</a:t>
            </a:r>
            <a:r>
              <a:rPr lang="zh-TW" altLang="en-US" dirty="0"/>
              <a:t>為主</a:t>
            </a:r>
            <a:r>
              <a:rPr lang="zh-TW" altLang="en-US" dirty="0" smtClean="0"/>
              <a:t>，其次為</a:t>
            </a:r>
            <a:r>
              <a:rPr lang="en-US" altLang="zh-TW" dirty="0" smtClean="0"/>
              <a:t>O</a:t>
            </a:r>
            <a:r>
              <a:rPr lang="en-US" altLang="zh-TW" baseline="-25000" dirty="0" smtClean="0"/>
              <a:t>3</a:t>
            </a:r>
            <a:r>
              <a:rPr lang="zh-TW" altLang="en-US" dirty="0" smtClean="0"/>
              <a:t>八小時。</a:t>
            </a:r>
            <a:endParaRPr lang="zh-TW" altLang="en-US" dirty="0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408868"/>
              </p:ext>
            </p:extLst>
          </p:nvPr>
        </p:nvGraphicFramePr>
        <p:xfrm>
          <a:off x="179512" y="2132744"/>
          <a:ext cx="871296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 2"/>
          <p:cNvSpPr/>
          <p:nvPr/>
        </p:nvSpPr>
        <p:spPr>
          <a:xfrm>
            <a:off x="2756370" y="6376685"/>
            <a:ext cx="5560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200" b="1" dirty="0" smtClean="0">
                <a:latin typeface="+mn-lt"/>
                <a:ea typeface="+mn-ea"/>
              </a:rPr>
              <a:t>AQI&gt;100</a:t>
            </a:r>
            <a:r>
              <a:rPr lang="zh-TW" altLang="en-US" sz="1200" b="1" dirty="0" smtClean="0">
                <a:latin typeface="+mn-lt"/>
                <a:ea typeface="+mn-ea"/>
              </a:rPr>
              <a:t>比率</a:t>
            </a:r>
            <a:r>
              <a:rPr lang="en-US" altLang="zh-TW" sz="1200" b="1" dirty="0" smtClean="0">
                <a:latin typeface="+mn-lt"/>
                <a:ea typeface="+mn-ea"/>
              </a:rPr>
              <a:t>:</a:t>
            </a:r>
            <a:r>
              <a:rPr lang="zh-TW" altLang="en-US" sz="1200" dirty="0" smtClean="0">
                <a:latin typeface="+mn-lt"/>
                <a:ea typeface="+mn-ea"/>
              </a:rPr>
              <a:t>指</a:t>
            </a:r>
            <a:r>
              <a:rPr lang="zh-TW" altLang="en-US" sz="1200" dirty="0">
                <a:latin typeface="+mn-lt"/>
                <a:ea typeface="+mn-ea"/>
              </a:rPr>
              <a:t>一段時間空氣品質指標測定日數測定</a:t>
            </a:r>
            <a:r>
              <a:rPr lang="zh-TW" altLang="en-US" sz="1200" dirty="0" smtClean="0">
                <a:latin typeface="+mn-lt"/>
                <a:ea typeface="+mn-ea"/>
              </a:rPr>
              <a:t>之</a:t>
            </a:r>
            <a:r>
              <a:rPr lang="en-US" altLang="zh-TW" sz="1200" dirty="0" smtClean="0">
                <a:latin typeface="+mn-lt"/>
                <a:ea typeface="+mn-ea"/>
              </a:rPr>
              <a:t>AQI</a:t>
            </a:r>
            <a:r>
              <a:rPr lang="zh-TW" altLang="en-US" sz="1200" dirty="0" smtClean="0">
                <a:latin typeface="+mn-lt"/>
                <a:ea typeface="+mn-ea"/>
              </a:rPr>
              <a:t>值</a:t>
            </a:r>
            <a:r>
              <a:rPr lang="zh-TW" altLang="en-US" sz="1200" dirty="0">
                <a:latin typeface="+mn-lt"/>
                <a:ea typeface="+mn-ea"/>
              </a:rPr>
              <a:t>超過 </a:t>
            </a:r>
            <a:r>
              <a:rPr lang="en-US" altLang="zh-TW" sz="1200" dirty="0">
                <a:latin typeface="+mn-lt"/>
                <a:ea typeface="+mn-ea"/>
              </a:rPr>
              <a:t>100 </a:t>
            </a:r>
            <a:r>
              <a:rPr lang="zh-TW" altLang="en-US" sz="1200" dirty="0">
                <a:latin typeface="+mn-lt"/>
                <a:ea typeface="+mn-ea"/>
              </a:rPr>
              <a:t>的日數</a:t>
            </a:r>
            <a:r>
              <a:rPr lang="zh-TW" altLang="en-US" sz="1200" dirty="0" smtClean="0">
                <a:latin typeface="+mn-lt"/>
                <a:ea typeface="+mn-ea"/>
              </a:rPr>
              <a:t>合計除以總測定站日數，即空氣品質達對敏感族群不健康等級以上之發生頻率。</a:t>
            </a:r>
            <a:endParaRPr lang="zh-TW" altLang="en-US" sz="12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70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壹</a:t>
            </a:r>
            <a:r>
              <a:rPr lang="en-US" altLang="zh-TW" dirty="0" smtClean="0">
                <a:latin typeface="+mn-ea"/>
                <a:ea typeface="+mn-ea"/>
              </a:rPr>
              <a:t>.</a:t>
            </a:r>
            <a:r>
              <a:rPr lang="zh-TW" altLang="en-US" dirty="0" smtClean="0">
                <a:latin typeface="+mn-ea"/>
                <a:ea typeface="+mn-ea"/>
              </a:rPr>
              <a:t> 認識</a:t>
            </a:r>
            <a:r>
              <a:rPr lang="zh-TW" altLang="en-US" dirty="0">
                <a:latin typeface="+mn-ea"/>
                <a:ea typeface="+mn-ea"/>
              </a:rPr>
              <a:t>空氣污染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E5AD6-03DE-49C1-B7DB-EA20F2A4B3E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1728192" cy="185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4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全國</a:t>
            </a: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AQI&gt;100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比率概況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225474"/>
              </p:ext>
            </p:extLst>
          </p:nvPr>
        </p:nvGraphicFramePr>
        <p:xfrm>
          <a:off x="395536" y="3068960"/>
          <a:ext cx="849694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468313" y="1052513"/>
            <a:ext cx="8568183" cy="2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TW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AQI&gt;100</a:t>
            </a:r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比率具季節性變化</a:t>
            </a:r>
            <a:endParaRPr lang="en-US" altLang="zh-TW" b="1" dirty="0">
              <a:ln w="190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 algn="just"/>
            <a:r>
              <a:rPr lang="zh-TW" altLang="en-US" dirty="0" smtClean="0"/>
              <a:t>以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年為例，</a:t>
            </a:r>
            <a:r>
              <a:rPr lang="en-US" altLang="zh-TW" dirty="0" smtClean="0"/>
              <a:t>10-4</a:t>
            </a:r>
            <a:r>
              <a:rPr lang="zh-TW" altLang="en-US" dirty="0"/>
              <a:t>月</a:t>
            </a:r>
            <a:r>
              <a:rPr lang="zh-TW" altLang="en-US" dirty="0" smtClean="0"/>
              <a:t>最高，</a:t>
            </a:r>
            <a:r>
              <a:rPr lang="en-US" altLang="zh-TW" dirty="0" smtClean="0"/>
              <a:t>6-7</a:t>
            </a:r>
            <a:r>
              <a:rPr lang="zh-TW" altLang="en-US" dirty="0"/>
              <a:t>月最低。</a:t>
            </a:r>
          </a:p>
          <a:p>
            <a:pPr algn="just"/>
            <a:r>
              <a:rPr lang="en-US" altLang="zh-TW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AQI&gt;100</a:t>
            </a:r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比率具區域性差異</a:t>
            </a:r>
            <a:endParaRPr lang="en-US" altLang="zh-TW" b="1" dirty="0">
              <a:ln w="190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 algn="just"/>
            <a:r>
              <a:rPr lang="zh-TW" altLang="en-US" dirty="0"/>
              <a:t>以</a:t>
            </a:r>
            <a:r>
              <a:rPr lang="en-US" altLang="zh-TW" dirty="0"/>
              <a:t>105</a:t>
            </a:r>
            <a:r>
              <a:rPr lang="zh-TW" altLang="en-US" dirty="0"/>
              <a:t>年為</a:t>
            </a:r>
            <a:r>
              <a:rPr lang="zh-TW" altLang="en-US" dirty="0" smtClean="0"/>
              <a:t>例，</a:t>
            </a:r>
            <a:r>
              <a:rPr lang="en-US" altLang="zh-TW" dirty="0" smtClean="0"/>
              <a:t>1-2</a:t>
            </a:r>
            <a:r>
              <a:rPr lang="zh-TW" altLang="en-US" dirty="0" smtClean="0"/>
              <a:t>月與</a:t>
            </a:r>
            <a:r>
              <a:rPr lang="en-US" altLang="zh-TW" dirty="0" smtClean="0"/>
              <a:t>11-12</a:t>
            </a:r>
            <a:r>
              <a:rPr lang="zh-TW" altLang="en-US" dirty="0" smtClean="0"/>
              <a:t>月高屏最高，</a:t>
            </a:r>
            <a:r>
              <a:rPr lang="en-US" altLang="zh-TW" dirty="0" smtClean="0"/>
              <a:t>3-4</a:t>
            </a:r>
            <a:r>
              <a:rPr lang="zh-TW" altLang="en-US" dirty="0" smtClean="0"/>
              <a:t>月則是雲嘉南最高。整體而言</a:t>
            </a:r>
            <a:r>
              <a:rPr lang="zh-TW" altLang="en-US" dirty="0"/>
              <a:t>，</a:t>
            </a:r>
            <a:r>
              <a:rPr lang="zh-TW" altLang="en-US" dirty="0" smtClean="0"/>
              <a:t>宜花東空品最佳，其次為北部及竹苗，中南部則較差。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44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新式校園空品旗幟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教育部推動</a:t>
            </a:r>
            <a:r>
              <a:rPr lang="zh-TW" altLang="en-US" dirty="0">
                <a:solidFill>
                  <a:srgbClr val="0000FF"/>
                </a:solidFill>
              </a:rPr>
              <a:t>校園懸掛空氣品質旗幟</a:t>
            </a:r>
            <a:r>
              <a:rPr lang="zh-TW" altLang="en-US" dirty="0"/>
              <a:t>措施，讓學生掌握最新空氣品質狀況，選擇適當的戶外或室內活動項目及運動強度，保障學童與民眾健康。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11780"/>
              </p:ext>
            </p:extLst>
          </p:nvPr>
        </p:nvGraphicFramePr>
        <p:xfrm>
          <a:off x="257175" y="2231255"/>
          <a:ext cx="8701881" cy="4563622"/>
        </p:xfrm>
        <a:graphic>
          <a:graphicData uri="http://schemas.openxmlformats.org/drawingml/2006/table">
            <a:tbl>
              <a:tblPr/>
              <a:tblGrid>
                <a:gridCol w="1144020"/>
                <a:gridCol w="1511572"/>
                <a:gridCol w="1454700"/>
                <a:gridCol w="1585658"/>
                <a:gridCol w="1495425"/>
                <a:gridCol w="1510506"/>
              </a:tblGrid>
              <a:tr h="2720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AQI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101</a:t>
                      </a:r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151-200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201-300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7530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</a:t>
                      </a: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健康</a:t>
                      </a:r>
                      <a:endParaRPr lang="en-US" altLang="zh-TW" sz="14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影響</a:t>
                      </a: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良好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普通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對敏感族群</a:t>
                      </a: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對所有族群</a:t>
                      </a: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非常</a:t>
                      </a: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73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代表顏色</a:t>
                      </a: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綠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黃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橘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紅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紫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3F97"/>
                    </a:solidFill>
                  </a:tcPr>
                </a:tc>
              </a:tr>
              <a:tr h="1134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校園空氣品質旗幟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3592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活動建議</a:t>
                      </a: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1" fontAlgn="t" latinLnBrk="0" hangingPunct="0"/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代表空氣品質良好，可以多到戶外運動，記得適時補充水分，注意自己的身體狀況。</a:t>
                      </a:r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代表空氣品質普通，還是可以到戶外走動，但</a:t>
                      </a:r>
                      <a:r>
                        <a:rPr lang="zh-TW" altLang="en-US" sz="1400" b="1" u="sng" dirty="0" smtClean="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極容易過敏和氣喘的小朋友</a:t>
                      </a: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若</a:t>
                      </a:r>
                      <a:r>
                        <a:rPr lang="zh-TW" altLang="en-US" sz="1400" b="1" u="sng" dirty="0" smtClean="0"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感覺不舒服要戴上口罩，並跟老師說。</a:t>
                      </a:r>
                      <a:endParaRPr lang="en-US" altLang="zh-TW" sz="1400" b="1" u="sng" dirty="0" smtClean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代表空氣品質不良，上下學或戶外活動最好戴上口罩。建議減少長時間劇烈運動。下課時，儘量待在教室內，</a:t>
                      </a:r>
                      <a:r>
                        <a:rPr lang="zh-TW" alt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過敏體質和氣喘的小朋友更要注意自己的身體。</a:t>
                      </a:r>
                      <a:endParaRPr lang="zh-TW" altLang="en-US" sz="1400" b="1" u="sng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0" marR="9000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代表空氣品質不良，上下學或戶外活動最好戴上口罩。應避免長時間劇烈運動。下課時，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儘</a:t>
                      </a: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量待在教室內，</a:t>
                      </a:r>
                      <a:r>
                        <a:rPr lang="zh-TW" alt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所有小朋友要注意自己的身體。</a:t>
                      </a:r>
                    </a:p>
                  </a:txBody>
                  <a:tcPr marL="90000" marR="9000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代表空氣品質危害，容易讓人生病，離開教室需要戴著口罩、暫停或延期戶外活動；</a:t>
                      </a:r>
                      <a:r>
                        <a:rPr lang="zh-TW" alt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過敏體質和氣喘的小朋友，將藥帶在身邊，隨時注意身體狀況。</a:t>
                      </a:r>
                    </a:p>
                  </a:txBody>
                  <a:tcPr marL="90000" marR="9000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1619672" y="3339000"/>
            <a:ext cx="1109113" cy="1098112"/>
            <a:chOff x="1331640" y="2762936"/>
            <a:chExt cx="1109113" cy="1098112"/>
          </a:xfrm>
        </p:grpSpPr>
        <p:grpSp>
          <p:nvGrpSpPr>
            <p:cNvPr id="7" name="群組 6"/>
            <p:cNvGrpSpPr/>
            <p:nvPr/>
          </p:nvGrpSpPr>
          <p:grpSpPr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9" name="等腰三角形 8"/>
              <p:cNvSpPr/>
              <p:nvPr/>
            </p:nvSpPr>
            <p:spPr bwMode="auto">
              <a:xfrm rot="6170261">
                <a:off x="1598941" y="2795310"/>
                <a:ext cx="713683" cy="969940"/>
              </a:xfrm>
              <a:prstGeom prst="triangle">
                <a:avLst>
                  <a:gd name="adj" fmla="val 44319"/>
                </a:avLst>
              </a:prstGeom>
              <a:solidFill>
                <a:srgbClr val="00E400"/>
              </a:solidFill>
              <a:ln w="9525" cap="flat" cmpd="sng" algn="ctr">
                <a:solidFill>
                  <a:srgbClr val="00E4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cxnSp>
            <p:nvCxnSpPr>
              <p:cNvPr id="10" name="直線接點 9"/>
              <p:cNvCxnSpPr/>
              <p:nvPr/>
            </p:nvCxnSpPr>
            <p:spPr bwMode="auto">
              <a:xfrm flipH="1">
                <a:off x="1331640" y="2834396"/>
                <a:ext cx="231769" cy="1017517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橢圓 7"/>
            <p:cNvSpPr/>
            <p:nvPr/>
          </p:nvSpPr>
          <p:spPr bwMode="auto">
            <a:xfrm>
              <a:off x="1529672" y="2762936"/>
              <a:ext cx="90000" cy="9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3075577" y="3339000"/>
            <a:ext cx="1109113" cy="1098112"/>
            <a:chOff x="1331640" y="2762936"/>
            <a:chExt cx="1109113" cy="1098112"/>
          </a:xfrm>
        </p:grpSpPr>
        <p:grpSp>
          <p:nvGrpSpPr>
            <p:cNvPr id="12" name="群組 11"/>
            <p:cNvGrpSpPr/>
            <p:nvPr/>
          </p:nvGrpSpPr>
          <p:grpSpPr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14" name="等腰三角形 13"/>
              <p:cNvSpPr/>
              <p:nvPr/>
            </p:nvSpPr>
            <p:spPr bwMode="auto">
              <a:xfrm rot="6170261">
                <a:off x="1598941" y="2795310"/>
                <a:ext cx="713683" cy="969940"/>
              </a:xfrm>
              <a:prstGeom prst="triangle">
                <a:avLst>
                  <a:gd name="adj" fmla="val 44319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cxnSp>
            <p:nvCxnSpPr>
              <p:cNvPr id="15" name="直線接點 14"/>
              <p:cNvCxnSpPr/>
              <p:nvPr/>
            </p:nvCxnSpPr>
            <p:spPr bwMode="auto">
              <a:xfrm flipH="1">
                <a:off x="1331640" y="2834396"/>
                <a:ext cx="231769" cy="1017517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橢圓 12"/>
            <p:cNvSpPr/>
            <p:nvPr/>
          </p:nvSpPr>
          <p:spPr bwMode="auto">
            <a:xfrm>
              <a:off x="1529672" y="2762936"/>
              <a:ext cx="90000" cy="9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644895" y="3339000"/>
            <a:ext cx="1109113" cy="1098112"/>
            <a:chOff x="1331640" y="2762936"/>
            <a:chExt cx="1109113" cy="1098112"/>
          </a:xfrm>
        </p:grpSpPr>
        <p:grpSp>
          <p:nvGrpSpPr>
            <p:cNvPr id="17" name="群組 16"/>
            <p:cNvGrpSpPr/>
            <p:nvPr/>
          </p:nvGrpSpPr>
          <p:grpSpPr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19" name="等腰三角形 18"/>
              <p:cNvSpPr/>
              <p:nvPr/>
            </p:nvSpPr>
            <p:spPr bwMode="auto">
              <a:xfrm rot="6170261">
                <a:off x="1598941" y="2795310"/>
                <a:ext cx="713683" cy="969940"/>
              </a:xfrm>
              <a:prstGeom prst="triangle">
                <a:avLst>
                  <a:gd name="adj" fmla="val 44319"/>
                </a:avLst>
              </a:prstGeom>
              <a:solidFill>
                <a:srgbClr val="FF7E00"/>
              </a:solidFill>
              <a:ln w="9525" cap="flat" cmpd="sng" algn="ctr">
                <a:solidFill>
                  <a:srgbClr val="FF7E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cxnSp>
            <p:nvCxnSpPr>
              <p:cNvPr id="20" name="直線接點 19"/>
              <p:cNvCxnSpPr/>
              <p:nvPr/>
            </p:nvCxnSpPr>
            <p:spPr bwMode="auto">
              <a:xfrm flipH="1">
                <a:off x="1331640" y="2834396"/>
                <a:ext cx="231769" cy="1017517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橢圓 17"/>
            <p:cNvSpPr/>
            <p:nvPr/>
          </p:nvSpPr>
          <p:spPr bwMode="auto">
            <a:xfrm>
              <a:off x="1529672" y="2762936"/>
              <a:ext cx="90000" cy="9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217961" y="3339000"/>
            <a:ext cx="1109113" cy="1098112"/>
            <a:chOff x="1331640" y="2762936"/>
            <a:chExt cx="1109113" cy="1098112"/>
          </a:xfrm>
        </p:grpSpPr>
        <p:grpSp>
          <p:nvGrpSpPr>
            <p:cNvPr id="22" name="群組 21"/>
            <p:cNvGrpSpPr/>
            <p:nvPr/>
          </p:nvGrpSpPr>
          <p:grpSpPr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24" name="等腰三角形 23"/>
              <p:cNvSpPr/>
              <p:nvPr/>
            </p:nvSpPr>
            <p:spPr bwMode="auto">
              <a:xfrm rot="6170261">
                <a:off x="1598941" y="2795310"/>
                <a:ext cx="713683" cy="969940"/>
              </a:xfrm>
              <a:prstGeom prst="triangle">
                <a:avLst>
                  <a:gd name="adj" fmla="val 44319"/>
                </a:avLst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cxnSp>
            <p:nvCxnSpPr>
              <p:cNvPr id="25" name="直線接點 24"/>
              <p:cNvCxnSpPr/>
              <p:nvPr/>
            </p:nvCxnSpPr>
            <p:spPr bwMode="auto">
              <a:xfrm flipH="1">
                <a:off x="1331640" y="2834396"/>
                <a:ext cx="231769" cy="1017517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橢圓 22"/>
            <p:cNvSpPr/>
            <p:nvPr/>
          </p:nvSpPr>
          <p:spPr bwMode="auto">
            <a:xfrm>
              <a:off x="1529672" y="2762936"/>
              <a:ext cx="90000" cy="9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7690934" y="3339000"/>
            <a:ext cx="1109113" cy="1098112"/>
            <a:chOff x="1331640" y="2762936"/>
            <a:chExt cx="1109113" cy="1098112"/>
          </a:xfrm>
        </p:grpSpPr>
        <p:grpSp>
          <p:nvGrpSpPr>
            <p:cNvPr id="27" name="群組 26"/>
            <p:cNvGrpSpPr/>
            <p:nvPr/>
          </p:nvGrpSpPr>
          <p:grpSpPr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29" name="等腰三角形 28"/>
              <p:cNvSpPr/>
              <p:nvPr/>
            </p:nvSpPr>
            <p:spPr bwMode="auto">
              <a:xfrm rot="6170261">
                <a:off x="1598941" y="2795310"/>
                <a:ext cx="713683" cy="969940"/>
              </a:xfrm>
              <a:prstGeom prst="triangle">
                <a:avLst>
                  <a:gd name="adj" fmla="val 44319"/>
                </a:avLst>
              </a:prstGeom>
              <a:solidFill>
                <a:srgbClr val="8F3F97"/>
              </a:solidFill>
              <a:ln w="9525" cap="flat" cmpd="sng" algn="ctr">
                <a:solidFill>
                  <a:srgbClr val="8F3F9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cxnSp>
            <p:nvCxnSpPr>
              <p:cNvPr id="30" name="直線接點 29"/>
              <p:cNvCxnSpPr/>
              <p:nvPr/>
            </p:nvCxnSpPr>
            <p:spPr bwMode="auto">
              <a:xfrm flipH="1">
                <a:off x="1331640" y="2834396"/>
                <a:ext cx="231769" cy="1017517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橢圓 27"/>
            <p:cNvSpPr/>
            <p:nvPr/>
          </p:nvSpPr>
          <p:spPr bwMode="auto">
            <a:xfrm>
              <a:off x="1529672" y="2762936"/>
              <a:ext cx="90000" cy="9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4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新舊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校園空品旗幟對照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968282"/>
              </p:ext>
            </p:extLst>
          </p:nvPr>
        </p:nvGraphicFramePr>
        <p:xfrm>
          <a:off x="179510" y="1713938"/>
          <a:ext cx="8712972" cy="4285489"/>
        </p:xfrm>
        <a:graphic>
          <a:graphicData uri="http://schemas.openxmlformats.org/drawingml/2006/table">
            <a:tbl>
              <a:tblPr/>
              <a:tblGrid>
                <a:gridCol w="1145477"/>
                <a:gridCol w="1513499"/>
                <a:gridCol w="1513499"/>
                <a:gridCol w="1513499"/>
                <a:gridCol w="1513499"/>
                <a:gridCol w="1513499"/>
              </a:tblGrid>
              <a:tr h="272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AQI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0-50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51-100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101-150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151-200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201-300</a:t>
                      </a:r>
                      <a:endParaRPr lang="en-US" altLang="zh-TW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862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</a:t>
                      </a:r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健康</a:t>
                      </a:r>
                      <a:endParaRPr lang="en-US" altLang="zh-TW" sz="14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TW" altLang="en-US" sz="1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影響</a:t>
                      </a: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良好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普通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對敏感族群</a:t>
                      </a: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對所有族群</a:t>
                      </a: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不健康 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非常不健康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25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代表顏色</a:t>
                      </a: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綠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黃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橘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紅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紫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3F97"/>
                    </a:solidFill>
                  </a:tcPr>
                </a:tc>
              </a:tr>
              <a:tr h="14412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新式</a:t>
                      </a:r>
                      <a:endParaRPr lang="en-US" altLang="zh-TW" sz="14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空品旗幟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738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舊式</a:t>
                      </a:r>
                      <a:endParaRPr lang="en-US" altLang="zh-TW" sz="14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空品旗幟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05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50" dirty="0" smtClean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t"/>
                      <a:endParaRPr lang="zh-TW" altLang="en-US" sz="105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t"/>
                      <a:endParaRPr lang="zh-TW" altLang="en-US" sz="105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zh-TW" altLang="en-US" sz="105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50" marR="36150" marT="36150" marB="36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1619250" y="2996952"/>
            <a:ext cx="1109663" cy="1096962"/>
            <a:chOff x="1331640" y="2762936"/>
            <a:chExt cx="1109113" cy="1098112"/>
          </a:xfrm>
        </p:grpSpPr>
        <p:grpSp>
          <p:nvGrpSpPr>
            <p:cNvPr id="7" name="群組 6"/>
            <p:cNvGrpSpPr>
              <a:grpSpLocks/>
            </p:cNvGrpSpPr>
            <p:nvPr/>
          </p:nvGrpSpPr>
          <p:grpSpPr bwMode="auto"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9" name="等腰三角形 8"/>
              <p:cNvSpPr/>
              <p:nvPr/>
            </p:nvSpPr>
            <p:spPr bwMode="auto">
              <a:xfrm rot="6170261">
                <a:off x="1599245" y="2795867"/>
                <a:ext cx="713536" cy="969482"/>
              </a:xfrm>
              <a:prstGeom prst="triangle">
                <a:avLst>
                  <a:gd name="adj" fmla="val 44319"/>
                </a:avLst>
              </a:prstGeom>
              <a:solidFill>
                <a:srgbClr val="00E400"/>
              </a:solidFill>
              <a:ln w="9525" cap="flat" cmpd="sng" algn="ctr">
                <a:solidFill>
                  <a:srgbClr val="00E4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endParaRPr>
              </a:p>
            </p:txBody>
          </p:sp>
          <p:cxnSp>
            <p:nvCxnSpPr>
              <p:cNvPr id="10" name="直線接點 9"/>
              <p:cNvCxnSpPr/>
              <p:nvPr/>
            </p:nvCxnSpPr>
            <p:spPr bwMode="auto">
              <a:xfrm flipH="1">
                <a:off x="1331640" y="2834847"/>
                <a:ext cx="231660" cy="1017066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橢圓 7"/>
            <p:cNvSpPr/>
            <p:nvPr/>
          </p:nvSpPr>
          <p:spPr bwMode="auto">
            <a:xfrm>
              <a:off x="1529980" y="2762936"/>
              <a:ext cx="90442" cy="905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</p:grpSp>
      <p:grpSp>
        <p:nvGrpSpPr>
          <p:cNvPr id="11" name="群組 10"/>
          <p:cNvGrpSpPr>
            <a:grpSpLocks/>
          </p:cNvGrpSpPr>
          <p:nvPr/>
        </p:nvGrpSpPr>
        <p:grpSpPr bwMode="auto">
          <a:xfrm>
            <a:off x="3074988" y="2996952"/>
            <a:ext cx="1109662" cy="1096962"/>
            <a:chOff x="1331640" y="2762936"/>
            <a:chExt cx="1109113" cy="1098112"/>
          </a:xfrm>
        </p:grpSpPr>
        <p:grpSp>
          <p:nvGrpSpPr>
            <p:cNvPr id="12" name="群組 11"/>
            <p:cNvGrpSpPr>
              <a:grpSpLocks/>
            </p:cNvGrpSpPr>
            <p:nvPr/>
          </p:nvGrpSpPr>
          <p:grpSpPr bwMode="auto"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14" name="等腰三角形 13"/>
              <p:cNvSpPr/>
              <p:nvPr/>
            </p:nvSpPr>
            <p:spPr bwMode="auto">
              <a:xfrm rot="6170261">
                <a:off x="1599244" y="2795867"/>
                <a:ext cx="713536" cy="969482"/>
              </a:xfrm>
              <a:prstGeom prst="triangle">
                <a:avLst>
                  <a:gd name="adj" fmla="val 44319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endParaRPr>
              </a:p>
            </p:txBody>
          </p:sp>
          <p:cxnSp>
            <p:nvCxnSpPr>
              <p:cNvPr id="15" name="直線接點 14"/>
              <p:cNvCxnSpPr/>
              <p:nvPr/>
            </p:nvCxnSpPr>
            <p:spPr bwMode="auto">
              <a:xfrm flipH="1">
                <a:off x="1331640" y="2834847"/>
                <a:ext cx="231660" cy="1017066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橢圓 12"/>
            <p:cNvSpPr/>
            <p:nvPr/>
          </p:nvSpPr>
          <p:spPr bwMode="auto">
            <a:xfrm>
              <a:off x="1529979" y="2762936"/>
              <a:ext cx="90443" cy="905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</p:grpSp>
      <p:grpSp>
        <p:nvGrpSpPr>
          <p:cNvPr id="16" name="群組 15"/>
          <p:cNvGrpSpPr>
            <a:grpSpLocks/>
          </p:cNvGrpSpPr>
          <p:nvPr/>
        </p:nvGrpSpPr>
        <p:grpSpPr bwMode="auto">
          <a:xfrm>
            <a:off x="4587875" y="2996952"/>
            <a:ext cx="1109663" cy="1096962"/>
            <a:chOff x="1331640" y="2762936"/>
            <a:chExt cx="1109113" cy="1098112"/>
          </a:xfrm>
        </p:grpSpPr>
        <p:grpSp>
          <p:nvGrpSpPr>
            <p:cNvPr id="17" name="群組 16"/>
            <p:cNvGrpSpPr>
              <a:grpSpLocks/>
            </p:cNvGrpSpPr>
            <p:nvPr/>
          </p:nvGrpSpPr>
          <p:grpSpPr bwMode="auto"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19" name="等腰三角形 18"/>
              <p:cNvSpPr/>
              <p:nvPr/>
            </p:nvSpPr>
            <p:spPr bwMode="auto">
              <a:xfrm rot="6170261">
                <a:off x="1599245" y="2795867"/>
                <a:ext cx="713536" cy="969482"/>
              </a:xfrm>
              <a:prstGeom prst="triangle">
                <a:avLst>
                  <a:gd name="adj" fmla="val 44319"/>
                </a:avLst>
              </a:prstGeom>
              <a:solidFill>
                <a:srgbClr val="FF7E00"/>
              </a:solidFill>
              <a:ln w="9525" cap="flat" cmpd="sng" algn="ctr">
                <a:solidFill>
                  <a:srgbClr val="FF7E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endParaRPr>
              </a:p>
            </p:txBody>
          </p:sp>
          <p:cxnSp>
            <p:nvCxnSpPr>
              <p:cNvPr id="20" name="直線接點 19"/>
              <p:cNvCxnSpPr/>
              <p:nvPr/>
            </p:nvCxnSpPr>
            <p:spPr bwMode="auto">
              <a:xfrm flipH="1">
                <a:off x="1331640" y="2834847"/>
                <a:ext cx="231660" cy="1017066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橢圓 17"/>
            <p:cNvSpPr/>
            <p:nvPr/>
          </p:nvSpPr>
          <p:spPr bwMode="auto">
            <a:xfrm>
              <a:off x="1529980" y="2762936"/>
              <a:ext cx="90442" cy="905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</p:grpSp>
      <p:grpSp>
        <p:nvGrpSpPr>
          <p:cNvPr id="21" name="群組 20"/>
          <p:cNvGrpSpPr>
            <a:grpSpLocks/>
          </p:cNvGrpSpPr>
          <p:nvPr/>
        </p:nvGrpSpPr>
        <p:grpSpPr bwMode="auto">
          <a:xfrm>
            <a:off x="6056313" y="2996952"/>
            <a:ext cx="1108075" cy="1096962"/>
            <a:chOff x="1331640" y="2762936"/>
            <a:chExt cx="1109113" cy="1098112"/>
          </a:xfrm>
        </p:grpSpPr>
        <p:grpSp>
          <p:nvGrpSpPr>
            <p:cNvPr id="22" name="群組 21"/>
            <p:cNvGrpSpPr>
              <a:grpSpLocks/>
            </p:cNvGrpSpPr>
            <p:nvPr/>
          </p:nvGrpSpPr>
          <p:grpSpPr bwMode="auto"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24" name="等腰三角形 23"/>
              <p:cNvSpPr/>
              <p:nvPr/>
            </p:nvSpPr>
            <p:spPr bwMode="auto">
              <a:xfrm rot="6170261">
                <a:off x="1599345" y="2795967"/>
                <a:ext cx="713536" cy="969282"/>
              </a:xfrm>
              <a:prstGeom prst="triangle">
                <a:avLst>
                  <a:gd name="adj" fmla="val 44319"/>
                </a:avLst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endParaRPr>
              </a:p>
            </p:txBody>
          </p:sp>
          <p:cxnSp>
            <p:nvCxnSpPr>
              <p:cNvPr id="25" name="直線接點 24"/>
              <p:cNvCxnSpPr/>
              <p:nvPr/>
            </p:nvCxnSpPr>
            <p:spPr bwMode="auto">
              <a:xfrm flipH="1">
                <a:off x="1331640" y="2834847"/>
                <a:ext cx="231992" cy="1017066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橢圓 22"/>
            <p:cNvSpPr/>
            <p:nvPr/>
          </p:nvSpPr>
          <p:spPr bwMode="auto">
            <a:xfrm>
              <a:off x="1530263" y="2762936"/>
              <a:ext cx="88983" cy="905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</p:grpSp>
      <p:grpSp>
        <p:nvGrpSpPr>
          <p:cNvPr id="26" name="群組 25"/>
          <p:cNvGrpSpPr>
            <a:grpSpLocks/>
          </p:cNvGrpSpPr>
          <p:nvPr/>
        </p:nvGrpSpPr>
        <p:grpSpPr bwMode="auto">
          <a:xfrm>
            <a:off x="7519988" y="2996952"/>
            <a:ext cx="1108075" cy="1096962"/>
            <a:chOff x="1331640" y="2762936"/>
            <a:chExt cx="1109113" cy="1098112"/>
          </a:xfrm>
        </p:grpSpPr>
        <p:grpSp>
          <p:nvGrpSpPr>
            <p:cNvPr id="27" name="群組 26"/>
            <p:cNvGrpSpPr>
              <a:grpSpLocks/>
            </p:cNvGrpSpPr>
            <p:nvPr/>
          </p:nvGrpSpPr>
          <p:grpSpPr bwMode="auto">
            <a:xfrm>
              <a:off x="1331640" y="2843531"/>
              <a:ext cx="1109113" cy="1017517"/>
              <a:chOff x="1331640" y="2834396"/>
              <a:chExt cx="1109113" cy="1017517"/>
            </a:xfrm>
          </p:grpSpPr>
          <p:sp>
            <p:nvSpPr>
              <p:cNvPr id="29" name="等腰三角形 28"/>
              <p:cNvSpPr/>
              <p:nvPr/>
            </p:nvSpPr>
            <p:spPr bwMode="auto">
              <a:xfrm rot="6170261">
                <a:off x="1599345" y="2795967"/>
                <a:ext cx="713536" cy="969282"/>
              </a:xfrm>
              <a:prstGeom prst="triangle">
                <a:avLst>
                  <a:gd name="adj" fmla="val 44319"/>
                </a:avLst>
              </a:prstGeom>
              <a:solidFill>
                <a:srgbClr val="8F3F97"/>
              </a:solidFill>
              <a:ln w="9525" cap="flat" cmpd="sng" algn="ctr">
                <a:solidFill>
                  <a:srgbClr val="8F3F9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新細明體" pitchFamily="18" charset="-120"/>
                </a:endParaRPr>
              </a:p>
            </p:txBody>
          </p:sp>
          <p:cxnSp>
            <p:nvCxnSpPr>
              <p:cNvPr id="30" name="直線接點 29"/>
              <p:cNvCxnSpPr/>
              <p:nvPr/>
            </p:nvCxnSpPr>
            <p:spPr bwMode="auto">
              <a:xfrm flipH="1">
                <a:off x="1331640" y="2834847"/>
                <a:ext cx="231992" cy="1017066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橢圓 27"/>
            <p:cNvSpPr/>
            <p:nvPr/>
          </p:nvSpPr>
          <p:spPr bwMode="auto">
            <a:xfrm>
              <a:off x="1530263" y="2762936"/>
              <a:ext cx="88983" cy="905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</p:grpSp>
      <p:pic>
        <p:nvPicPr>
          <p:cNvPr id="31" name="圖片 3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2628" y="4725144"/>
            <a:ext cx="14033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圖片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875" y="4747826"/>
            <a:ext cx="1347788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圖片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4739432"/>
            <a:ext cx="146367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圖片 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768007"/>
            <a:ext cx="14144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36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肆</a:t>
            </a:r>
            <a:r>
              <a:rPr lang="en-US" altLang="zh-TW" dirty="0" smtClean="0">
                <a:latin typeface="+mn-ea"/>
                <a:ea typeface="+mn-ea"/>
              </a:rPr>
              <a:t>.</a:t>
            </a:r>
            <a:r>
              <a:rPr lang="zh-TW" altLang="en-US" dirty="0" smtClean="0">
                <a:latin typeface="+mn-ea"/>
                <a:ea typeface="+mn-ea"/>
              </a:rPr>
              <a:t> 掌握空氣</a:t>
            </a:r>
            <a:r>
              <a:rPr lang="zh-TW" altLang="en-US" dirty="0">
                <a:latin typeface="+mn-ea"/>
                <a:ea typeface="+mn-ea"/>
              </a:rPr>
              <a:t>品質</a:t>
            </a:r>
            <a:r>
              <a:rPr lang="zh-TW" altLang="en-US" dirty="0" smtClean="0">
                <a:latin typeface="+mn-ea"/>
                <a:ea typeface="+mn-ea"/>
              </a:rPr>
              <a:t>資訊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39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5163248" y="1612572"/>
            <a:ext cx="3160567" cy="2752273"/>
            <a:chOff x="5333161" y="1266848"/>
            <a:chExt cx="2266354" cy="2259084"/>
          </a:xfrm>
        </p:grpSpPr>
        <p:pic>
          <p:nvPicPr>
            <p:cNvPr id="24" name="圖片 23" descr="IMG_4775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33161" y="1266848"/>
              <a:ext cx="1349226" cy="2259084"/>
            </a:xfrm>
            <a:prstGeom prst="rect">
              <a:avLst/>
            </a:prstGeom>
          </p:spPr>
        </p:pic>
        <p:pic>
          <p:nvPicPr>
            <p:cNvPr id="23" name="內容版面配置區 5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961" y="1618250"/>
              <a:ext cx="934554" cy="1907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多元空氣</a:t>
            </a:r>
            <a:r>
              <a:rPr lang="zh-TW" altLang="en-US" dirty="0"/>
              <a:t>品質資訊來源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2879" y="903042"/>
            <a:ext cx="4368855" cy="5102225"/>
          </a:xfrm>
        </p:spPr>
        <p:txBody>
          <a:bodyPr/>
          <a:lstStyle/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空氣品質監測網－</a:t>
            </a:r>
            <a:r>
              <a:rPr lang="zh-TW" altLang="en-US" sz="2000" dirty="0" smtClean="0"/>
              <a:t>最新空氣品質</a:t>
            </a:r>
            <a:r>
              <a:rPr lang="zh-TW" altLang="en-US" sz="2000" dirty="0"/>
              <a:t>監測結果</a:t>
            </a:r>
            <a:r>
              <a:rPr lang="zh-TW" altLang="en-US" sz="2000" dirty="0" smtClean="0"/>
              <a:t>與空氣</a:t>
            </a:r>
            <a:r>
              <a:rPr lang="zh-TW" altLang="en-US" sz="2000" dirty="0"/>
              <a:t>品質預報</a:t>
            </a:r>
            <a:r>
              <a:rPr lang="zh-TW" altLang="en-US" sz="2000" dirty="0" smtClean="0"/>
              <a:t>資訊。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34</a:t>
            </a:fld>
            <a:endParaRPr lang="en-US" altLang="zh-TW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00" y="1780164"/>
            <a:ext cx="3808613" cy="295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5807708" y="1772816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000" b="1" dirty="0">
              <a:latin typeface="+mn-ea"/>
              <a:ea typeface="+mn-ea"/>
            </a:endParaRPr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 bwMode="auto">
          <a:xfrm>
            <a:off x="4583677" y="903042"/>
            <a:ext cx="4319711" cy="70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「環境即時</a:t>
            </a:r>
            <a:r>
              <a:rPr lang="zh-TW" altLang="en-US" b="1" dirty="0" smtClean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通」</a:t>
            </a:r>
            <a:r>
              <a:rPr lang="en-US" altLang="zh-TW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</a:t>
            </a:r>
            <a:r>
              <a:rPr lang="zh-TW" altLang="en-US" b="1" dirty="0" smtClean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－</a:t>
            </a:r>
            <a:r>
              <a:rPr lang="zh-TW" altLang="en-US" sz="2000" dirty="0"/>
              <a:t>即時掌握空氣品質現況。</a:t>
            </a:r>
            <a:endParaRPr lang="zh-TW" altLang="en-US" dirty="0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157192"/>
            <a:ext cx="2125374" cy="110961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467" y="4591945"/>
            <a:ext cx="3073935" cy="167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7702804" y="4706098"/>
            <a:ext cx="133882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輕鬆掃描</a:t>
            </a:r>
            <a:endParaRPr lang="en-US" altLang="zh-TW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  <a:p>
            <a:r>
              <a:rPr lang="en-US" altLang="zh-TW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QR code</a:t>
            </a:r>
          </a:p>
          <a:p>
            <a:r>
              <a:rPr lang="zh-TW" alt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即時掌握</a:t>
            </a:r>
            <a:endParaRPr lang="en-US" altLang="zh-TW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  <a:p>
            <a:r>
              <a:rPr lang="zh-TW" alt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空氣品質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8948" y="3933055"/>
            <a:ext cx="2179035" cy="2387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860700" y="6467686"/>
            <a:ext cx="5583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pitchFamily="65" charset="-120"/>
                <a:cs typeface="Times New Roman" panose="02020603050405020304" pitchFamily="18" charset="0"/>
              </a:rPr>
              <a:t>http://</a:t>
            </a:r>
            <a:r>
              <a:rPr lang="en-US" altLang="zh-TW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pitchFamily="65" charset="-120"/>
                <a:cs typeface="Times New Roman" panose="02020603050405020304" pitchFamily="18" charset="0"/>
              </a:rPr>
              <a:t>taqm.epa.gov.tw/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資訊公開 全民監督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18" name="矩形 17"/>
          <p:cNvSpPr/>
          <p:nvPr/>
        </p:nvSpPr>
        <p:spPr>
          <a:xfrm>
            <a:off x="5807708" y="1772816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000" b="1" dirty="0">
              <a:latin typeface="+mn-ea"/>
              <a:ea typeface="+mn-ea"/>
            </a:endParaRPr>
          </a:p>
        </p:txBody>
      </p:sp>
      <p:sp>
        <p:nvSpPr>
          <p:cNvPr id="29" name="內容版面配置區 2"/>
          <p:cNvSpPr txBox="1">
            <a:spLocks/>
          </p:cNvSpPr>
          <p:nvPr/>
        </p:nvSpPr>
        <p:spPr bwMode="auto">
          <a:xfrm>
            <a:off x="88717" y="4036964"/>
            <a:ext cx="3763203" cy="70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環境資源資料開放平台－</a:t>
            </a:r>
            <a:r>
              <a:rPr lang="zh-TW" altLang="en-US" sz="2000" dirty="0" smtClean="0"/>
              <a:t>提供開放資料，</a:t>
            </a:r>
            <a:r>
              <a:rPr lang="zh-TW" altLang="en-US" sz="2000" dirty="0"/>
              <a:t>全民共同運用、開發、創新發</a:t>
            </a:r>
            <a:r>
              <a:rPr lang="zh-TW" altLang="en-US" sz="2000" dirty="0" smtClean="0"/>
              <a:t>想。</a:t>
            </a:r>
            <a:endParaRPr lang="zh-TW" altLang="en-US" sz="2000" dirty="0"/>
          </a:p>
          <a:p>
            <a:pPr marL="0" indent="0">
              <a:buNone/>
            </a:pP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" name="內容版面配置區 2"/>
          <p:cNvSpPr txBox="1">
            <a:spLocks/>
          </p:cNvSpPr>
          <p:nvPr/>
        </p:nvSpPr>
        <p:spPr bwMode="auto">
          <a:xfrm>
            <a:off x="88717" y="1263341"/>
            <a:ext cx="3606940" cy="70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愛環境 </a:t>
            </a:r>
            <a:r>
              <a:rPr lang="en-US" altLang="zh-TW" b="1" dirty="0" err="1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altLang="zh-TW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-Environment </a:t>
            </a:r>
            <a:r>
              <a:rPr lang="zh-TW" altLang="en-US" b="1" dirty="0">
                <a:ln w="190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－</a:t>
            </a:r>
            <a:r>
              <a:rPr lang="zh-TW" altLang="en-US" sz="2000" dirty="0" smtClean="0"/>
              <a:t>個人化環境</a:t>
            </a:r>
            <a:r>
              <a:rPr lang="zh-TW" altLang="en-US" sz="2000" dirty="0"/>
              <a:t>資訊一把抓。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2190" y="3933056"/>
            <a:ext cx="4278974" cy="2634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369" y="1052736"/>
            <a:ext cx="5544616" cy="2628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21807" y="5421058"/>
            <a:ext cx="3155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pitchFamily="65" charset="-120"/>
                <a:cs typeface="Times New Roman" panose="02020603050405020304" pitchFamily="18" charset="0"/>
              </a:rPr>
              <a:t>http://opendata.epa.gov.tw/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3489" y="2172926"/>
            <a:ext cx="2510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標楷體" pitchFamily="65" charset="-120"/>
                <a:cs typeface="Times New Roman" panose="02020603050405020304" pitchFamily="18" charset="0"/>
              </a:rPr>
              <a:t>http://ienv.epa.gov.tw</a:t>
            </a:r>
            <a:endParaRPr lang="zh-TW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858" y="3645024"/>
            <a:ext cx="483501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44625"/>
            <a:ext cx="4694247" cy="28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內容版面配置區 2"/>
          <p:cNvSpPr txBox="1">
            <a:spLocks/>
          </p:cNvSpPr>
          <p:nvPr/>
        </p:nvSpPr>
        <p:spPr bwMode="auto">
          <a:xfrm>
            <a:off x="179512" y="1052512"/>
            <a:ext cx="8964488" cy="2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/>
              <a:t>正確掌握</a:t>
            </a:r>
            <a:r>
              <a:rPr lang="en-US" altLang="zh-TW" sz="2800" dirty="0"/>
              <a:t>AQI</a:t>
            </a:r>
            <a:r>
              <a:rPr lang="zh-TW" altLang="en-US" sz="2800" dirty="0"/>
              <a:t>指標，採取適當的自我防護</a:t>
            </a:r>
            <a:r>
              <a:rPr lang="zh-TW" altLang="en-US" sz="2800" dirty="0" smtClean="0"/>
              <a:t>措施。</a:t>
            </a:r>
            <a:endParaRPr lang="en-US" altLang="zh-TW" sz="2800" dirty="0"/>
          </a:p>
          <a:p>
            <a:r>
              <a:rPr lang="zh-TW" altLang="en-US" sz="2800" dirty="0" smtClean="0"/>
              <a:t>邀請大家共同</a:t>
            </a:r>
            <a:r>
              <a:rPr lang="zh-TW" altLang="en-US" sz="2800" dirty="0"/>
              <a:t>為空氣品質盡一份</a:t>
            </a:r>
            <a:r>
              <a:rPr lang="zh-TW" altLang="en-US" sz="2800" dirty="0" smtClean="0"/>
              <a:t>心力</a:t>
            </a:r>
            <a:r>
              <a:rPr lang="en-US" altLang="zh-TW" sz="2800" dirty="0" smtClean="0"/>
              <a:t>!</a:t>
            </a:r>
            <a:endParaRPr lang="en-US" altLang="zh-TW" sz="28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95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空氣之重要性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90195"/>
            <a:ext cx="4103687" cy="5102225"/>
          </a:xfrm>
        </p:spPr>
        <p:txBody>
          <a:bodyPr/>
          <a:lstStyle/>
          <a:p>
            <a:pPr algn="just"/>
            <a:r>
              <a:rPr lang="zh-TW" altLang="en-US" sz="2400" dirty="0"/>
              <a:t>一個健康的成人大約每天要吃</a:t>
            </a:r>
            <a:r>
              <a:rPr lang="en-US" altLang="zh-TW" sz="2400" dirty="0"/>
              <a:t>1</a:t>
            </a:r>
            <a:r>
              <a:rPr lang="zh-TW" altLang="en-US" sz="2400" dirty="0"/>
              <a:t>公斤到</a:t>
            </a:r>
            <a:r>
              <a:rPr lang="en-US" altLang="zh-TW" sz="2400" dirty="0"/>
              <a:t>2</a:t>
            </a:r>
            <a:r>
              <a:rPr lang="zh-TW" altLang="en-US" sz="2400" dirty="0"/>
              <a:t>公斤的食物，喝</a:t>
            </a:r>
            <a:r>
              <a:rPr lang="en-US" altLang="zh-TW" sz="2400" dirty="0"/>
              <a:t>2</a:t>
            </a:r>
            <a:r>
              <a:rPr lang="zh-TW" altLang="en-US" sz="2400" dirty="0"/>
              <a:t>公升左右的水，卻需要吸進</a:t>
            </a:r>
            <a:r>
              <a:rPr lang="en-US" altLang="zh-TW" sz="2400" dirty="0"/>
              <a:t>12</a:t>
            </a:r>
            <a:r>
              <a:rPr lang="zh-TW" altLang="en-US" sz="2400" dirty="0"/>
              <a:t>公斤的空氣</a:t>
            </a:r>
            <a:r>
              <a:rPr lang="en-US" altLang="zh-TW" sz="2400" dirty="0"/>
              <a:t>(</a:t>
            </a:r>
            <a:r>
              <a:rPr lang="zh-TW" altLang="en-US" sz="2400" dirty="0"/>
              <a:t>以每分鐘呼吸</a:t>
            </a:r>
            <a:r>
              <a:rPr lang="en-US" altLang="zh-TW" sz="2400" dirty="0"/>
              <a:t>15</a:t>
            </a:r>
            <a:r>
              <a:rPr lang="zh-TW" altLang="en-US" sz="2400" dirty="0"/>
              <a:t>次，每天要呼吸超過</a:t>
            </a:r>
            <a:r>
              <a:rPr lang="en-US" altLang="zh-TW" sz="2400" dirty="0"/>
              <a:t>20,000</a:t>
            </a:r>
            <a:r>
              <a:rPr lang="zh-TW" altLang="en-US" sz="2400" dirty="0"/>
              <a:t>次，每次換氣半公升計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algn="just"/>
            <a:endParaRPr lang="zh-TW" altLang="en-US" sz="2400" dirty="0"/>
          </a:p>
          <a:p>
            <a:pPr algn="just"/>
            <a:r>
              <a:rPr lang="zh-TW" altLang="en-US" sz="2400" dirty="0"/>
              <a:t>若不吃飯大概還可以活</a:t>
            </a:r>
            <a:r>
              <a:rPr lang="en-US" altLang="zh-TW" sz="2400" dirty="0"/>
              <a:t>5</a:t>
            </a:r>
            <a:r>
              <a:rPr lang="zh-TW" altLang="en-US" sz="2400" dirty="0"/>
              <a:t>星期，不喝水只能活</a:t>
            </a:r>
            <a:r>
              <a:rPr lang="en-US" altLang="zh-TW" sz="2400" dirty="0"/>
              <a:t>5</a:t>
            </a:r>
            <a:r>
              <a:rPr lang="zh-TW" altLang="en-US" sz="2400" dirty="0"/>
              <a:t>天，但不呼吸可能活不過</a:t>
            </a:r>
            <a:r>
              <a:rPr lang="en-US" altLang="zh-TW" sz="2400" dirty="0"/>
              <a:t>5</a:t>
            </a:r>
            <a:r>
              <a:rPr lang="zh-TW" altLang="en-US" sz="2400" dirty="0"/>
              <a:t>分鐘。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5" name="Picture 3" descr="Image-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" b="-76"/>
          <a:stretch>
            <a:fillRect/>
          </a:stretch>
        </p:blipFill>
        <p:spPr bwMode="auto">
          <a:xfrm>
            <a:off x="4644008" y="1110262"/>
            <a:ext cx="4019550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4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空氣污染之</a:t>
            </a:r>
            <a:r>
              <a:rPr lang="zh-TW" altLang="en-US" dirty="0" smtClean="0"/>
              <a:t>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772816"/>
            <a:ext cx="4811221" cy="42751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zh-TW" altLang="en-US" sz="2800" dirty="0">
                <a:solidFill>
                  <a:srgbClr val="0000FF"/>
                </a:solidFill>
              </a:rPr>
              <a:t>空氣污染</a:t>
            </a:r>
            <a:endParaRPr lang="en-US" altLang="zh-TW" sz="2800" dirty="0">
              <a:solidFill>
                <a:srgbClr val="0000FF"/>
              </a:solidFill>
            </a:endParaRPr>
          </a:p>
          <a:p>
            <a:pPr lvl="1" algn="just">
              <a:spcBef>
                <a:spcPts val="1200"/>
              </a:spcBef>
            </a:pPr>
            <a:r>
              <a:rPr lang="zh-TW" altLang="en-US" sz="2200" dirty="0" smtClean="0"/>
              <a:t>指存在</a:t>
            </a:r>
            <a:r>
              <a:rPr lang="zh-TW" altLang="en-US" sz="2200" dirty="0"/>
              <a:t>於戶外大氣中一種或</a:t>
            </a:r>
            <a:r>
              <a:rPr lang="zh-TW" altLang="en-US" sz="2200" dirty="0" smtClean="0"/>
              <a:t>多種污染物</a:t>
            </a:r>
            <a:r>
              <a:rPr lang="zh-TW" altLang="en-US" sz="2200" dirty="0"/>
              <a:t>或其結合</a:t>
            </a:r>
            <a:r>
              <a:rPr lang="zh-TW" altLang="en-US" sz="2200" dirty="0" smtClean="0"/>
              <a:t>物，</a:t>
            </a:r>
            <a:r>
              <a:rPr lang="zh-TW" altLang="en-US" sz="2200" dirty="0"/>
              <a:t>於持續時間下其濃度足以影響到人類、動物、</a:t>
            </a:r>
            <a:r>
              <a:rPr lang="zh-TW" altLang="en-US" sz="2200" dirty="0" smtClean="0"/>
              <a:t>植物之生命與健康</a:t>
            </a:r>
            <a:r>
              <a:rPr lang="zh-TW" altLang="en-US" sz="2200" dirty="0"/>
              <a:t>，</a:t>
            </a:r>
            <a:r>
              <a:rPr lang="zh-TW" altLang="en-US" sz="2200" dirty="0" smtClean="0"/>
              <a:t>或干擾</a:t>
            </a:r>
            <a:r>
              <a:rPr lang="zh-TW" altLang="en-US" sz="2200" dirty="0"/>
              <a:t>人們享用舒適之生活</a:t>
            </a:r>
            <a:r>
              <a:rPr lang="zh-TW" altLang="en-US" sz="2200" dirty="0" smtClean="0"/>
              <a:t>。</a:t>
            </a:r>
            <a:endParaRPr lang="zh-TW" altLang="en-US" sz="2200" dirty="0"/>
          </a:p>
          <a:p>
            <a:pPr lvl="1" algn="just">
              <a:spcBef>
                <a:spcPts val="1200"/>
              </a:spcBef>
            </a:pPr>
            <a:r>
              <a:rPr lang="zh-TW" altLang="en-US" sz="2200" dirty="0" smtClean="0"/>
              <a:t>是</a:t>
            </a:r>
            <a:r>
              <a:rPr lang="zh-TW" altLang="en-US" sz="2200" dirty="0"/>
              <a:t>一種</a:t>
            </a:r>
            <a:r>
              <a:rPr lang="en-US" altLang="zh-TW" sz="2200" dirty="0"/>
              <a:t>『</a:t>
            </a:r>
            <a:r>
              <a:rPr lang="zh-TW" altLang="en-US" sz="2200" dirty="0"/>
              <a:t>不良的空氣品質狀態</a:t>
            </a:r>
            <a:r>
              <a:rPr lang="en-US" altLang="zh-TW" sz="2200" dirty="0"/>
              <a:t>』</a:t>
            </a:r>
            <a:r>
              <a:rPr lang="zh-TW" altLang="en-US" sz="2200" dirty="0"/>
              <a:t>，當污染物質超過大氣涵容能力時造成污染，對人體健康及自然生態有不良影響</a:t>
            </a:r>
            <a:r>
              <a:rPr lang="zh-TW" altLang="en-US" sz="2200" dirty="0" smtClean="0"/>
              <a:t>。</a:t>
            </a:r>
            <a:endParaRPr lang="en-US" altLang="zh-TW" sz="2200" dirty="0"/>
          </a:p>
          <a:p>
            <a:pPr marL="0" indent="0">
              <a:spcBef>
                <a:spcPts val="600"/>
              </a:spcBef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9086" y="1000866"/>
            <a:ext cx="1247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8376" y="1196752"/>
            <a:ext cx="4085623" cy="542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0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6" y="3910972"/>
            <a:ext cx="2093817" cy="17964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空氣污染物來源有哪些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975606"/>
            <a:ext cx="8465652" cy="26957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zh-TW" altLang="en-US" sz="2800" dirty="0">
                <a:solidFill>
                  <a:srgbClr val="0000FF"/>
                </a:solidFill>
              </a:rPr>
              <a:t>自然界的釋出</a:t>
            </a:r>
          </a:p>
          <a:p>
            <a:pPr marL="361950" indent="0">
              <a:buNone/>
            </a:pPr>
            <a:r>
              <a:rPr lang="zh-TW" altLang="en-US" sz="2400" dirty="0" smtClean="0">
                <a:latin typeface="+mn-ea"/>
              </a:rPr>
              <a:t>例如</a:t>
            </a:r>
            <a:r>
              <a:rPr lang="en-US" altLang="zh-TW" sz="2400" dirty="0" smtClean="0">
                <a:latin typeface="+mn-ea"/>
              </a:rPr>
              <a:t>:</a:t>
            </a:r>
            <a:r>
              <a:rPr lang="zh-TW" altLang="en-US" sz="2400" dirty="0" smtClean="0">
                <a:latin typeface="+mn-ea"/>
              </a:rPr>
              <a:t>沙塵暴、火山活動、</a:t>
            </a:r>
            <a:r>
              <a:rPr lang="zh-TW" altLang="en-US" sz="2400" dirty="0">
                <a:latin typeface="+mn-ea"/>
              </a:rPr>
              <a:t>海鹽飛沫、森林火災、地殼岩石風化</a:t>
            </a:r>
            <a:r>
              <a:rPr lang="zh-TW" altLang="en-US" sz="2400" dirty="0" smtClean="0">
                <a:latin typeface="+mn-ea"/>
              </a:rPr>
              <a:t>等。</a:t>
            </a:r>
            <a:endParaRPr lang="en-US" altLang="zh-TW" sz="2400" dirty="0" smtClean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sz="2800" dirty="0">
                <a:solidFill>
                  <a:srgbClr val="0000FF"/>
                </a:solidFill>
              </a:rPr>
              <a:t>人類活動製造</a:t>
            </a:r>
          </a:p>
          <a:p>
            <a:pPr marL="361950" indent="0">
              <a:buNone/>
            </a:pPr>
            <a:r>
              <a:rPr lang="zh-TW" altLang="en-US" sz="2400" dirty="0" smtClean="0">
                <a:latin typeface="+mn-ea"/>
              </a:rPr>
              <a:t>例如</a:t>
            </a:r>
            <a:r>
              <a:rPr lang="en-US" altLang="zh-TW" sz="2400" dirty="0" smtClean="0">
                <a:latin typeface="+mn-ea"/>
              </a:rPr>
              <a:t>:</a:t>
            </a:r>
            <a:r>
              <a:rPr lang="zh-TW" altLang="en-US" sz="2400" dirty="0" smtClean="0">
                <a:latin typeface="+mn-ea"/>
              </a:rPr>
              <a:t>固定源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工業污染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、移動源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機動車輛污染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、逸散源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營建與農業污染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與其他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餐飲與金紙燃燒等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。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grpSp>
        <p:nvGrpSpPr>
          <p:cNvPr id="9" name="群組 8"/>
          <p:cNvGrpSpPr/>
          <p:nvPr/>
        </p:nvGrpSpPr>
        <p:grpSpPr>
          <a:xfrm>
            <a:off x="206755" y="5735383"/>
            <a:ext cx="1750640" cy="357913"/>
            <a:chOff x="2745" y="262646"/>
            <a:chExt cx="1357533" cy="271506"/>
          </a:xfrm>
          <a:solidFill>
            <a:schemeClr val="accent6">
              <a:lumMod val="50000"/>
            </a:schemeClr>
          </a:solidFill>
        </p:grpSpPr>
        <p:sp>
          <p:nvSpPr>
            <p:cNvPr id="10" name="矩形 9"/>
            <p:cNvSpPr/>
            <p:nvPr/>
          </p:nvSpPr>
          <p:spPr>
            <a:xfrm>
              <a:off x="2745" y="262646"/>
              <a:ext cx="1357533" cy="271506"/>
            </a:xfrm>
            <a:prstGeom prst="rect">
              <a:avLst/>
            </a:prstGeom>
            <a:grpFill/>
            <a:ln w="12700" cap="flat" cmpd="sng" algn="ctr">
              <a:solidFill>
                <a:srgbClr val="99CB38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矩形 10"/>
            <p:cNvSpPr/>
            <p:nvPr/>
          </p:nvSpPr>
          <p:spPr>
            <a:xfrm>
              <a:off x="2745" y="262646"/>
              <a:ext cx="1357533" cy="2715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微軟正黑體"/>
                  <a:cs typeface="+mn-cs"/>
                </a:rPr>
                <a:t>工業污染來源</a:t>
              </a:r>
              <a:endParaRPr lang="zh-TW" altLang="en-US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軟正黑體"/>
                <a:cs typeface="+mn-cs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454979" y="5731680"/>
            <a:ext cx="2076069" cy="324036"/>
            <a:chOff x="344411" y="0"/>
            <a:chExt cx="1620180" cy="324036"/>
          </a:xfrm>
          <a:solidFill>
            <a:schemeClr val="accent6">
              <a:lumMod val="50000"/>
            </a:schemeClr>
          </a:solidFill>
        </p:grpSpPr>
        <p:sp>
          <p:nvSpPr>
            <p:cNvPr id="14" name="矩形 13"/>
            <p:cNvSpPr/>
            <p:nvPr/>
          </p:nvSpPr>
          <p:spPr>
            <a:xfrm>
              <a:off x="344411" y="0"/>
              <a:ext cx="1620180" cy="324036"/>
            </a:xfrm>
            <a:prstGeom prst="rect">
              <a:avLst/>
            </a:prstGeom>
            <a:grpFill/>
            <a:ln w="12700" cap="flat" cmpd="sng" algn="ctr">
              <a:solidFill>
                <a:srgbClr val="99CB38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矩形 14"/>
            <p:cNvSpPr/>
            <p:nvPr/>
          </p:nvSpPr>
          <p:spPr>
            <a:xfrm>
              <a:off x="344411" y="0"/>
              <a:ext cx="1620180" cy="3240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微軟正黑體"/>
                  <a:cs typeface="+mn-cs"/>
                </a:rPr>
                <a:t>機動車輛污染來源</a:t>
              </a:r>
              <a:endParaRPr lang="zh-TW" altLang="en-US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軟正黑體"/>
                <a:cs typeface="+mn-cs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729682" y="5731680"/>
            <a:ext cx="2185132" cy="324036"/>
            <a:chOff x="1373386" y="0"/>
            <a:chExt cx="1620180" cy="324036"/>
          </a:xfrm>
          <a:solidFill>
            <a:schemeClr val="accent6">
              <a:lumMod val="50000"/>
            </a:schemeClr>
          </a:solidFill>
        </p:grpSpPr>
        <p:sp>
          <p:nvSpPr>
            <p:cNvPr id="18" name="矩形 17"/>
            <p:cNvSpPr/>
            <p:nvPr/>
          </p:nvSpPr>
          <p:spPr>
            <a:xfrm>
              <a:off x="1373386" y="0"/>
              <a:ext cx="1620180" cy="324036"/>
            </a:xfrm>
            <a:prstGeom prst="rect">
              <a:avLst/>
            </a:prstGeom>
            <a:grpFill/>
            <a:ln w="12700" cap="flat" cmpd="sng" algn="ctr">
              <a:solidFill>
                <a:srgbClr val="99CB38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矩形 18"/>
            <p:cNvSpPr/>
            <p:nvPr/>
          </p:nvSpPr>
          <p:spPr>
            <a:xfrm>
              <a:off x="1373386" y="0"/>
              <a:ext cx="1620180" cy="3240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微軟正黑體"/>
                  <a:cs typeface="+mn-cs"/>
                </a:rPr>
                <a:t>營建與農業污染來源</a:t>
              </a: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7169000" y="5748618"/>
            <a:ext cx="1620180" cy="324036"/>
            <a:chOff x="2384715" y="0"/>
            <a:chExt cx="1620180" cy="324036"/>
          </a:xfrm>
          <a:solidFill>
            <a:schemeClr val="accent6">
              <a:lumMod val="50000"/>
            </a:schemeClr>
          </a:solidFill>
        </p:grpSpPr>
        <p:sp>
          <p:nvSpPr>
            <p:cNvPr id="22" name="矩形 21"/>
            <p:cNvSpPr/>
            <p:nvPr/>
          </p:nvSpPr>
          <p:spPr>
            <a:xfrm>
              <a:off x="2384715" y="0"/>
              <a:ext cx="1620180" cy="324036"/>
            </a:xfrm>
            <a:prstGeom prst="rect">
              <a:avLst/>
            </a:prstGeom>
            <a:grpFill/>
            <a:ln w="12700" cap="flat" cmpd="sng" algn="ctr">
              <a:solidFill>
                <a:srgbClr val="99CB38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矩形 22"/>
            <p:cNvSpPr/>
            <p:nvPr/>
          </p:nvSpPr>
          <p:spPr>
            <a:xfrm>
              <a:off x="2384715" y="0"/>
              <a:ext cx="1620180" cy="3240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微軟正黑體"/>
                  <a:cs typeface="+mn-cs"/>
                </a:rPr>
                <a:t>其他污染來源</a:t>
              </a:r>
              <a:endParaRPr lang="zh-TW" altLang="en-US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軟正黑體"/>
                <a:cs typeface="+mn-cs"/>
              </a:endParaRP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63" y="3906671"/>
            <a:ext cx="2053029" cy="17964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236" y="3916075"/>
            <a:ext cx="2241578" cy="179640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436" y="3906671"/>
            <a:ext cx="2016090" cy="17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空氣污染物種類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422077" y="1047366"/>
            <a:ext cx="8302591" cy="5192489"/>
          </a:xfrm>
        </p:spPr>
        <p:txBody>
          <a:bodyPr/>
          <a:lstStyle/>
          <a:p>
            <a:r>
              <a:rPr lang="zh-TW" altLang="en-US" sz="2400" dirty="0"/>
              <a:t>空氣污染防制法定義：「空氣中足以直接或間接妨害健康或生活環境之物質」</a:t>
            </a:r>
          </a:p>
          <a:p>
            <a:endParaRPr lang="zh-TW" altLang="en-US" sz="2400" dirty="0"/>
          </a:p>
        </p:txBody>
      </p:sp>
      <p:sp>
        <p:nvSpPr>
          <p:cNvPr id="19" name="矩形 18"/>
          <p:cNvSpPr/>
          <p:nvPr/>
        </p:nvSpPr>
        <p:spPr bwMode="auto">
          <a:xfrm>
            <a:off x="420936" y="2375560"/>
            <a:ext cx="2504380" cy="14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en-US" altLang="zh-TW" sz="2000" i="0" noProof="1">
                <a:latin typeface="+mn-ea"/>
                <a:ea typeface="+mn-ea"/>
                <a:cs typeface="Times New Roman" panose="02020603050405020304" pitchFamily="18" charset="0"/>
              </a:rPr>
              <a:t>SOx、CO、NOx、CxHy、HCl、CS</a:t>
            </a:r>
            <a:r>
              <a:rPr lang="en-US" altLang="zh-TW" sz="2000" i="0" baseline="-25000" noProof="1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TW" sz="2000" i="0" noProof="1">
                <a:latin typeface="+mn-ea"/>
                <a:ea typeface="+mn-ea"/>
                <a:cs typeface="Times New Roman" panose="02020603050405020304" pitchFamily="18" charset="0"/>
              </a:rPr>
              <a:t>、CmHnXx、CFCs</a:t>
            </a:r>
            <a:r>
              <a:rPr lang="zh-TW" altLang="en-US" sz="2000" i="0" noProof="1">
                <a:latin typeface="+mn-ea"/>
                <a:ea typeface="+mn-ea"/>
                <a:cs typeface="Times New Roman" panose="02020603050405020304" pitchFamily="18" charset="0"/>
              </a:rPr>
              <a:t>及</a:t>
            </a:r>
            <a:r>
              <a:rPr lang="en-US" altLang="zh-TW" sz="2000" i="0" noProof="1">
                <a:latin typeface="+mn-ea"/>
                <a:ea typeface="+mn-ea"/>
                <a:cs typeface="Times New Roman" panose="02020603050405020304" pitchFamily="18" charset="0"/>
              </a:rPr>
              <a:t>VOCs。</a:t>
            </a:r>
            <a:endParaRPr lang="zh-TW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395536" y="1943512"/>
            <a:ext cx="2529780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zh-TW" altLang="en-US" sz="2400" b="1" i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氣狀污染物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3157240" y="2391048"/>
            <a:ext cx="2504380" cy="14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indent="-190500" algn="just">
              <a:lnSpc>
                <a:spcPct val="110000"/>
              </a:lnSpc>
              <a:buClr>
                <a:srgbClr val="0000FF"/>
              </a:buClr>
              <a:buSzPct val="70000"/>
              <a:buFont typeface="Wingdings" pitchFamily="2" charset="2"/>
              <a:buNone/>
              <a:tabLst>
                <a:tab pos="669925" algn="l"/>
              </a:tabLst>
            </a:pPr>
            <a:r>
              <a:rPr lang="zh-TW" altLang="en-US" sz="2000" noProof="1">
                <a:latin typeface="+mn-ea"/>
                <a:ea typeface="+mn-ea"/>
                <a:cs typeface="Times New Roman" panose="02020603050405020304" pitchFamily="18" charset="0"/>
              </a:rPr>
              <a:t>總懸浮微粒、懸浮微粒、落塵、金屬燻煙及其化合物、黑煙、酸霧、油煙。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3131840" y="1948260"/>
            <a:ext cx="2529780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粒狀污染物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5897984" y="2414060"/>
            <a:ext cx="2504380" cy="14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190500" algn="just">
              <a:lnSpc>
                <a:spcPct val="110000"/>
              </a:lnSpc>
              <a:buClr>
                <a:srgbClr val="0000FF"/>
              </a:buClr>
              <a:buSzPct val="70000"/>
              <a:buFont typeface="Wingdings" pitchFamily="2" charset="2"/>
              <a:buNone/>
              <a:tabLst>
                <a:tab pos="669925" algn="l"/>
              </a:tabLst>
            </a:pPr>
            <a:r>
              <a:rPr lang="zh-TW" altLang="en-US" sz="2000" dirty="0">
                <a:latin typeface="+mn-ea"/>
                <a:ea typeface="+mn-ea"/>
                <a:cs typeface="Times New Roman" panose="02020603050405020304" pitchFamily="18" charset="0"/>
              </a:rPr>
              <a:t>光化學霧及</a:t>
            </a:r>
            <a:r>
              <a:rPr lang="zh-TW" altLang="en-US" sz="2000" noProof="1">
                <a:latin typeface="+mn-ea"/>
                <a:ea typeface="+mn-ea"/>
                <a:cs typeface="Times New Roman" panose="02020603050405020304" pitchFamily="18" charset="0"/>
              </a:rPr>
              <a:t>光化學性高氧化物</a:t>
            </a:r>
            <a:r>
              <a:rPr lang="en-US" altLang="zh-TW" sz="2000" noProof="1">
                <a:latin typeface="+mn-ea"/>
                <a:ea typeface="+mn-ea"/>
                <a:cs typeface="Times New Roman" panose="02020603050405020304" pitchFamily="18" charset="0"/>
              </a:rPr>
              <a:t>(O</a:t>
            </a:r>
            <a:r>
              <a:rPr lang="en-US" altLang="zh-TW" sz="2000" baseline="-25000" noProof="1"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TW" sz="2000" noProof="1">
                <a:latin typeface="+mn-ea"/>
                <a:ea typeface="+mn-ea"/>
                <a:cs typeface="Times New Roman" panose="02020603050405020304" pitchFamily="18" charset="0"/>
              </a:rPr>
              <a:t>、PAN)。</a:t>
            </a:r>
          </a:p>
        </p:txBody>
      </p:sp>
      <p:sp>
        <p:nvSpPr>
          <p:cNvPr id="24" name="矩形 23"/>
          <p:cNvSpPr/>
          <p:nvPr/>
        </p:nvSpPr>
        <p:spPr bwMode="auto">
          <a:xfrm>
            <a:off x="5872584" y="1947832"/>
            <a:ext cx="2529780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衍生性污染物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420936" y="4578041"/>
            <a:ext cx="2504380" cy="18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190500" algn="just">
              <a:lnSpc>
                <a:spcPct val="110000"/>
              </a:lnSpc>
              <a:buClr>
                <a:srgbClr val="0000FF"/>
              </a:buClr>
              <a:buSzPct val="70000"/>
              <a:buFont typeface="Wingdings" pitchFamily="2" charset="2"/>
              <a:buNone/>
              <a:tabLst>
                <a:tab pos="669925" algn="l"/>
              </a:tabLst>
            </a:pP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氟化物、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Cl</a:t>
            </a:r>
            <a:r>
              <a:rPr lang="en-US" altLang="zh-TW" sz="1600" baseline="-25000" dirty="0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NH</a:t>
            </a:r>
            <a:r>
              <a:rPr lang="en-US" altLang="zh-TW" sz="1600" baseline="-25000" dirty="0"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TW" sz="1600" baseline="-25000" dirty="0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S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HCHO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、含重金屬之氣體、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VCM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 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PCBs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HCN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+mn-ea"/>
                <a:ea typeface="+mn-ea"/>
                <a:cs typeface="Times New Roman" panose="02020603050405020304" pitchFamily="18" charset="0"/>
              </a:rPr>
              <a:t>Dioxins</a:t>
            </a: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、致癌性多環芳香</a:t>
            </a:r>
            <a:r>
              <a:rPr lang="zh-TW" altLang="en-US" sz="1600" noProof="1">
                <a:latin typeface="+mn-ea"/>
                <a:ea typeface="+mn-ea"/>
                <a:cs typeface="Times New Roman" panose="02020603050405020304" pitchFamily="18" charset="0"/>
              </a:rPr>
              <a:t>烴</a:t>
            </a:r>
            <a:r>
              <a:rPr lang="zh-TW" altLang="zh-TW" sz="1600" noProof="1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en-US" sz="1600" noProof="1">
                <a:latin typeface="+mn-ea"/>
                <a:ea typeface="+mn-ea"/>
                <a:cs typeface="Times New Roman" panose="02020603050405020304" pitchFamily="18" charset="0"/>
              </a:rPr>
              <a:t>致癌揮發性有機物</a:t>
            </a:r>
            <a:r>
              <a:rPr lang="zh-TW" altLang="zh-TW" sz="1600" noProof="1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en-US" sz="1600" noProof="1">
                <a:latin typeface="+mn-ea"/>
                <a:ea typeface="+mn-ea"/>
                <a:cs typeface="Times New Roman" panose="02020603050405020304" pitchFamily="18" charset="0"/>
              </a:rPr>
              <a:t>石綿及含石綿之物質。</a:t>
            </a:r>
            <a:endParaRPr lang="zh-TW" altLang="en-US" sz="16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395536" y="4145993"/>
            <a:ext cx="2529780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毒性污染物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3157240" y="4590953"/>
            <a:ext cx="2504380" cy="18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indent="-190500" algn="just">
              <a:lnSpc>
                <a:spcPct val="110000"/>
              </a:lnSpc>
              <a:buClr>
                <a:srgbClr val="0000FF"/>
              </a:buClr>
              <a:buSzPct val="70000"/>
              <a:buFont typeface="Wingdings" pitchFamily="2" charset="2"/>
              <a:buNone/>
            </a:pPr>
            <a:r>
              <a:rPr lang="zh-TW" altLang="en-US" sz="2000" noProof="1">
                <a:latin typeface="+mn-ea"/>
                <a:ea typeface="+mn-ea"/>
                <a:cs typeface="Times New Roman" panose="02020603050405020304" pitchFamily="18" charset="0"/>
              </a:rPr>
              <a:t>硫化甲基、硫醇類、甲基胺類。</a:t>
            </a:r>
          </a:p>
        </p:txBody>
      </p:sp>
      <p:sp>
        <p:nvSpPr>
          <p:cNvPr id="28" name="矩形 27"/>
          <p:cNvSpPr/>
          <p:nvPr/>
        </p:nvSpPr>
        <p:spPr bwMode="auto">
          <a:xfrm>
            <a:off x="3131840" y="4148165"/>
            <a:ext cx="2529780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惡臭污染物</a:t>
            </a:r>
          </a:p>
        </p:txBody>
      </p:sp>
      <p:sp>
        <p:nvSpPr>
          <p:cNvPr id="29" name="矩形 28"/>
          <p:cNvSpPr/>
          <p:nvPr/>
        </p:nvSpPr>
        <p:spPr bwMode="auto">
          <a:xfrm>
            <a:off x="5872584" y="4725344"/>
            <a:ext cx="2504380" cy="18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190500" algn="just">
              <a:lnSpc>
                <a:spcPct val="110000"/>
              </a:lnSpc>
              <a:buClr>
                <a:srgbClr val="0000FF"/>
              </a:buClr>
              <a:buSzPct val="70000"/>
              <a:buFont typeface="Wingdings" pitchFamily="2" charset="2"/>
              <a:buNone/>
              <a:tabLst>
                <a:tab pos="669925" algn="l"/>
              </a:tabLst>
            </a:pPr>
            <a:r>
              <a:rPr lang="zh-TW" altLang="en-US" sz="2000" noProof="1">
                <a:latin typeface="+mn-ea"/>
                <a:ea typeface="+mn-ea"/>
                <a:cs typeface="Times New Roman" panose="02020603050405020304" pitchFamily="18" charset="0"/>
              </a:rPr>
              <a:t>異味污染物、</a:t>
            </a:r>
            <a:r>
              <a:rPr lang="zh-TW" altLang="en-US" sz="2000" dirty="0">
                <a:latin typeface="+mn-ea"/>
                <a:ea typeface="+mn-ea"/>
                <a:cs typeface="Times New Roman" panose="02020603050405020304" pitchFamily="18" charset="0"/>
              </a:rPr>
              <a:t>「二氧化碳、甲烷、氧化亞氮、氫氟碳化物、六氟化硫及全氟化碳等溫室氣體」</a:t>
            </a:r>
            <a:endParaRPr lang="en-US" altLang="zh-TW" sz="2000" noProof="1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5872584" y="4144320"/>
            <a:ext cx="2529780" cy="57606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6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其他經中央主管機關指定公告之物質</a:t>
            </a:r>
            <a:endParaRPr lang="zh-TW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3468399" y="1415502"/>
            <a:ext cx="5381916" cy="15834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PM</a:t>
            </a:r>
            <a:r>
              <a:rPr lang="en-US" altLang="zh-TW" sz="2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2.5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已被世界衛生組織訂為一級致癌物，易附著汞、鉛、硫酸、苯、戴奧辛等致癌物深入氣管、支氣管，並且隨著血液到達人體的各種器官。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空氣污染物對健康的影響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0432" y="893121"/>
            <a:ext cx="8229600" cy="504279"/>
          </a:xfrm>
        </p:spPr>
        <p:txBody>
          <a:bodyPr/>
          <a:lstStyle/>
          <a:p>
            <a:pPr marL="360363" algn="just"/>
            <a:r>
              <a:rPr lang="zh-TW" altLang="en-US" sz="2800" dirty="0" smtClean="0">
                <a:solidFill>
                  <a:srgbClr val="0000FF"/>
                </a:solidFill>
              </a:rPr>
              <a:t>懸浮微粒</a:t>
            </a:r>
            <a:r>
              <a:rPr lang="en-US" altLang="zh-TW" sz="2800" dirty="0" smtClean="0">
                <a:solidFill>
                  <a:srgbClr val="0000FF"/>
                </a:solidFill>
              </a:rPr>
              <a:t>(PM</a:t>
            </a:r>
            <a:r>
              <a:rPr lang="en-US" altLang="zh-TW" sz="2800" baseline="-25000" dirty="0" smtClean="0">
                <a:solidFill>
                  <a:srgbClr val="0000FF"/>
                </a:solidFill>
              </a:rPr>
              <a:t>10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  <a:r>
              <a:rPr lang="zh-TW" altLang="en-US" sz="2800" dirty="0" smtClean="0">
                <a:solidFill>
                  <a:srgbClr val="0000FF"/>
                </a:solidFill>
              </a:rPr>
              <a:t>與細懸浮微粒</a:t>
            </a:r>
            <a:r>
              <a:rPr lang="en-US" altLang="zh-TW" sz="2800" dirty="0" smtClean="0">
                <a:solidFill>
                  <a:srgbClr val="0000FF"/>
                </a:solidFill>
              </a:rPr>
              <a:t>(PM</a:t>
            </a:r>
            <a:r>
              <a:rPr lang="en-US" altLang="zh-TW" sz="2800" baseline="-25000" dirty="0" smtClean="0">
                <a:solidFill>
                  <a:srgbClr val="0000FF"/>
                </a:solidFill>
              </a:rPr>
              <a:t>2.5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</a:p>
          <a:p>
            <a:pPr marL="17463" indent="0" algn="just">
              <a:buNone/>
            </a:pP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98373"/>
            <a:ext cx="3168352" cy="135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9206" y="517830"/>
            <a:ext cx="864669" cy="89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向下箭號 25"/>
          <p:cNvSpPr/>
          <p:nvPr/>
        </p:nvSpPr>
        <p:spPr bwMode="auto">
          <a:xfrm rot="5400000">
            <a:off x="1928280" y="4618413"/>
            <a:ext cx="288000" cy="720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zh-TW" altLang="en-US" b="1" i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817071" y="3645024"/>
            <a:ext cx="492443" cy="144016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kumimoji="0" lang="zh-TW" altLang="en-US" sz="2000" b="1" dirty="0" smtClean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健康影響</a:t>
            </a:r>
            <a:endParaRPr kumimoji="0" lang="zh-TW" altLang="en-US" sz="2000" b="1" dirty="0">
              <a:solidFill>
                <a:srgbClr val="C0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332235" y="3645024"/>
            <a:ext cx="492443" cy="144016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kumimoji="0" lang="zh-TW" altLang="en-US" sz="2000" b="1" dirty="0" smtClean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環境影響</a:t>
            </a:r>
          </a:p>
        </p:txBody>
      </p:sp>
      <p:sp>
        <p:nvSpPr>
          <p:cNvPr id="29" name="向下箭號 28"/>
          <p:cNvSpPr/>
          <p:nvPr/>
        </p:nvSpPr>
        <p:spPr bwMode="auto">
          <a:xfrm rot="16200000">
            <a:off x="6527087" y="4622372"/>
            <a:ext cx="288000" cy="720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zh-TW" altLang="en-US" b="1" i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719392042"/>
              </p:ext>
            </p:extLst>
          </p:nvPr>
        </p:nvGraphicFramePr>
        <p:xfrm>
          <a:off x="0" y="3112304"/>
          <a:ext cx="2084691" cy="3445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資料庫圖表 30"/>
          <p:cNvGraphicFramePr/>
          <p:nvPr>
            <p:extLst>
              <p:ext uri="{D42A27DB-BD31-4B8C-83A1-F6EECF244321}">
                <p14:modId xmlns:p14="http://schemas.microsoft.com/office/powerpoint/2010/main" val="1058725998"/>
              </p:ext>
            </p:extLst>
          </p:nvPr>
        </p:nvGraphicFramePr>
        <p:xfrm>
          <a:off x="6715343" y="3189738"/>
          <a:ext cx="2182452" cy="358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290" y="3511699"/>
            <a:ext cx="3978801" cy="265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9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空氣污染影響能見度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2EFA6-CC0A-4124-9C97-3D566DF9AE37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-10925" y="912228"/>
            <a:ext cx="4984277" cy="1046856"/>
            <a:chOff x="1639791" y="1449782"/>
            <a:chExt cx="6987538" cy="1598911"/>
          </a:xfrm>
        </p:grpSpPr>
        <p:sp>
          <p:nvSpPr>
            <p:cNvPr id="6" name="矩形 7"/>
            <p:cNvSpPr/>
            <p:nvPr/>
          </p:nvSpPr>
          <p:spPr>
            <a:xfrm>
              <a:off x="1639791" y="1449782"/>
              <a:ext cx="6987538" cy="1598911"/>
            </a:xfrm>
            <a:custGeom>
              <a:avLst/>
              <a:gdLst/>
              <a:ahLst/>
              <a:cxnLst/>
              <a:rect l="l" t="t" r="r" b="b"/>
              <a:pathLst>
                <a:path w="9252160" h="1800230">
                  <a:moveTo>
                    <a:pt x="900115" y="0"/>
                  </a:moveTo>
                  <a:cubicBezTo>
                    <a:pt x="1193705" y="0"/>
                    <a:pt x="1454465" y="140559"/>
                    <a:pt x="1616137" y="360046"/>
                  </a:cubicBezTo>
                  <a:lnTo>
                    <a:pt x="9252160" y="360046"/>
                  </a:lnTo>
                  <a:lnTo>
                    <a:pt x="9252160" y="1440184"/>
                  </a:lnTo>
                  <a:lnTo>
                    <a:pt x="1616137" y="1440184"/>
                  </a:lnTo>
                  <a:cubicBezTo>
                    <a:pt x="1454465" y="1659671"/>
                    <a:pt x="1193705" y="1800230"/>
                    <a:pt x="900115" y="1800230"/>
                  </a:cubicBezTo>
                  <a:cubicBezTo>
                    <a:pt x="402995" y="1800230"/>
                    <a:pt x="0" y="1397235"/>
                    <a:pt x="0" y="900115"/>
                  </a:cubicBezTo>
                  <a:cubicBezTo>
                    <a:pt x="0" y="402995"/>
                    <a:pt x="402995" y="0"/>
                    <a:pt x="900115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文字方塊 11"/>
            <p:cNvSpPr txBox="1"/>
            <p:nvPr/>
          </p:nvSpPr>
          <p:spPr>
            <a:xfrm>
              <a:off x="1730718" y="1703995"/>
              <a:ext cx="1167925" cy="10904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</a:rPr>
                <a:t>高雄地區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043608" y="1257738"/>
            <a:ext cx="3502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</a:rPr>
              <a:t>105/11/15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PM</a:t>
            </a:r>
            <a:r>
              <a:rPr lang="en-US" altLang="zh-TW" sz="2000" b="1" baseline="-25000" dirty="0" smtClean="0">
                <a:solidFill>
                  <a:schemeClr val="bg1"/>
                </a:solidFill>
              </a:rPr>
              <a:t>2.5</a:t>
            </a:r>
            <a:r>
              <a:rPr lang="zh-TW" altLang="en-US" sz="2000" b="1" dirty="0">
                <a:solidFill>
                  <a:schemeClr val="bg1"/>
                </a:solidFill>
                <a:latin typeface="+mn-ea"/>
                <a:ea typeface="+mn-ea"/>
              </a:rPr>
              <a:t>惡化</a:t>
            </a:r>
            <a:r>
              <a:rPr lang="zh-TW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事件</a:t>
            </a:r>
            <a:endParaRPr lang="zh-TW" altLang="en-US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70480" y="1724193"/>
            <a:ext cx="2158761" cy="1596140"/>
            <a:chOff x="876644" y="1692259"/>
            <a:chExt cx="2218603" cy="1857758"/>
          </a:xfrm>
        </p:grpSpPr>
        <p:grpSp>
          <p:nvGrpSpPr>
            <p:cNvPr id="10" name="群組 9"/>
            <p:cNvGrpSpPr/>
            <p:nvPr/>
          </p:nvGrpSpPr>
          <p:grpSpPr>
            <a:xfrm>
              <a:off x="876644" y="1692259"/>
              <a:ext cx="2218603" cy="1857758"/>
              <a:chOff x="885163" y="5068448"/>
              <a:chExt cx="2218603" cy="1857758"/>
            </a:xfrm>
          </p:grpSpPr>
          <p:grpSp>
            <p:nvGrpSpPr>
              <p:cNvPr id="12" name="群組 11"/>
              <p:cNvGrpSpPr/>
              <p:nvPr/>
            </p:nvGrpSpPr>
            <p:grpSpPr>
              <a:xfrm>
                <a:off x="934435" y="5068448"/>
                <a:ext cx="2169331" cy="1857758"/>
                <a:chOff x="934435" y="4823747"/>
                <a:chExt cx="2169331" cy="1857758"/>
              </a:xfrm>
            </p:grpSpPr>
            <p:pic>
              <p:nvPicPr>
                <p:cNvPr id="15" name="圖片 14"/>
                <p:cNvPicPr/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4435" y="4823747"/>
                  <a:ext cx="2159635" cy="1640840"/>
                </a:xfrm>
                <a:prstGeom prst="rect">
                  <a:avLst/>
                </a:prstGeom>
              </p:spPr>
            </p:pic>
            <p:sp>
              <p:nvSpPr>
                <p:cNvPr id="16" name="矩形 15"/>
                <p:cNvSpPr/>
                <p:nvPr/>
              </p:nvSpPr>
              <p:spPr>
                <a:xfrm>
                  <a:off x="944131" y="6373727"/>
                  <a:ext cx="2159635" cy="30777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TW" sz="1400" dirty="0" smtClean="0"/>
                    <a:t>PM</a:t>
                  </a:r>
                  <a:r>
                    <a:rPr lang="en-US" altLang="zh-TW" sz="1400" baseline="-25000" dirty="0" smtClean="0"/>
                    <a:t>2.5</a:t>
                  </a:r>
                  <a:r>
                    <a:rPr lang="en-US" altLang="zh-TW" sz="1400" dirty="0" smtClean="0"/>
                    <a:t>:9</a:t>
                  </a:r>
                  <a:r>
                    <a:rPr lang="el-GR" altLang="zh-TW" sz="1400" dirty="0" smtClean="0"/>
                    <a:t>μ</a:t>
                  </a:r>
                  <a:r>
                    <a:rPr lang="en-US" altLang="zh-TW" sz="1400" dirty="0" smtClean="0"/>
                    <a:t>g/m</a:t>
                  </a:r>
                  <a:r>
                    <a:rPr lang="en-US" altLang="zh-TW" sz="1400" baseline="30000" dirty="0" smtClean="0"/>
                    <a:t>3</a:t>
                  </a:r>
                  <a:r>
                    <a:rPr lang="zh-TW" altLang="en-US" sz="1400" dirty="0" smtClean="0"/>
                    <a:t>    </a:t>
                  </a:r>
                  <a:r>
                    <a:rPr lang="en-US" altLang="zh-TW" sz="1400" dirty="0" smtClean="0"/>
                    <a:t>RH:58% </a:t>
                  </a:r>
                  <a:endParaRPr lang="en-US" altLang="zh-TW" sz="1400" dirty="0"/>
                </a:p>
              </p:txBody>
            </p:sp>
          </p:grpSp>
          <p:sp>
            <p:nvSpPr>
              <p:cNvPr id="13" name="文字方塊 2"/>
              <p:cNvSpPr txBox="1">
                <a:spLocks noChangeArrowheads="1"/>
              </p:cNvSpPr>
              <p:nvPr/>
            </p:nvSpPr>
            <p:spPr bwMode="auto">
              <a:xfrm>
                <a:off x="885163" y="5574860"/>
                <a:ext cx="1104454" cy="324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TW" sz="1400" b="1" dirty="0">
                    <a:effectLst/>
                    <a:latin typeface="+mn-lt"/>
                    <a:ea typeface="+mn-ea"/>
                    <a:cs typeface="Times New Roman"/>
                  </a:rPr>
                  <a:t>三民區建築</a:t>
                </a:r>
              </a:p>
            </p:txBody>
          </p:sp>
          <p:sp>
            <p:nvSpPr>
              <p:cNvPr id="14" name="文字方塊 2"/>
              <p:cNvSpPr txBox="1">
                <a:spLocks noChangeArrowheads="1"/>
              </p:cNvSpPr>
              <p:nvPr/>
            </p:nvSpPr>
            <p:spPr bwMode="auto">
              <a:xfrm>
                <a:off x="2145510" y="5518850"/>
                <a:ext cx="923925" cy="334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 b="1" dirty="0">
                    <a:effectLst/>
                    <a:latin typeface="+mn-lt"/>
                    <a:ea typeface="+mn-ea"/>
                    <a:cs typeface="Times New Roman"/>
                  </a:rPr>
                  <a:t>85</a:t>
                </a:r>
                <a:r>
                  <a:rPr lang="zh-TW" sz="1400" b="1" dirty="0">
                    <a:effectLst/>
                    <a:latin typeface="+mn-lt"/>
                    <a:ea typeface="+mn-ea"/>
                    <a:cs typeface="Times New Roman"/>
                  </a:rPr>
                  <a:t>大樓</a:t>
                </a:r>
              </a:p>
            </p:txBody>
          </p:sp>
        </p:grpSp>
        <p:sp>
          <p:nvSpPr>
            <p:cNvPr id="11" name="文字方塊 10"/>
            <p:cNvSpPr txBox="1"/>
            <p:nvPr/>
          </p:nvSpPr>
          <p:spPr>
            <a:xfrm>
              <a:off x="977883" y="1725976"/>
              <a:ext cx="1790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latin typeface="+mn-lt"/>
                  <a:ea typeface="+mn-ea"/>
                </a:rPr>
                <a:t>6/22</a:t>
              </a:r>
              <a:r>
                <a:rPr lang="zh-TW" altLang="en-US" sz="1400" b="1" dirty="0" smtClean="0">
                  <a:latin typeface="+mn-lt"/>
                  <a:ea typeface="+mn-ea"/>
                </a:rPr>
                <a:t> </a:t>
              </a:r>
              <a:r>
                <a:rPr lang="en-US" altLang="zh-TW" sz="1400" b="1" dirty="0" smtClean="0">
                  <a:latin typeface="+mn-lt"/>
                  <a:ea typeface="+mn-ea"/>
                </a:rPr>
                <a:t>11:00</a:t>
              </a:r>
              <a:endParaRPr lang="zh-TW" altLang="en-US" sz="1400" b="1" dirty="0">
                <a:latin typeface="+mn-lt"/>
                <a:ea typeface="+mn-ea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519087" y="3481380"/>
            <a:ext cx="2101385" cy="1590102"/>
            <a:chOff x="1116416" y="3450238"/>
            <a:chExt cx="2159636" cy="1850730"/>
          </a:xfrm>
        </p:grpSpPr>
        <p:pic>
          <p:nvPicPr>
            <p:cNvPr id="18" name="圖片 1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416" y="3450238"/>
              <a:ext cx="2159635" cy="1619885"/>
            </a:xfrm>
            <a:prstGeom prst="rect">
              <a:avLst/>
            </a:prstGeom>
          </p:spPr>
        </p:pic>
        <p:grpSp>
          <p:nvGrpSpPr>
            <p:cNvPr id="19" name="群組 18"/>
            <p:cNvGrpSpPr/>
            <p:nvPr/>
          </p:nvGrpSpPr>
          <p:grpSpPr>
            <a:xfrm>
              <a:off x="1116416" y="3454586"/>
              <a:ext cx="2159636" cy="1846382"/>
              <a:chOff x="1116416" y="3454586"/>
              <a:chExt cx="2159636" cy="1846382"/>
            </a:xfrm>
          </p:grpSpPr>
          <p:grpSp>
            <p:nvGrpSpPr>
              <p:cNvPr id="20" name="群組 19"/>
              <p:cNvGrpSpPr/>
              <p:nvPr/>
            </p:nvGrpSpPr>
            <p:grpSpPr>
              <a:xfrm>
                <a:off x="1116417" y="3779414"/>
                <a:ext cx="2159635" cy="1521554"/>
                <a:chOff x="959071" y="3570431"/>
                <a:chExt cx="2159635" cy="1521554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959071" y="4784207"/>
                  <a:ext cx="2159635" cy="30777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TW" sz="1400" dirty="0" smtClean="0"/>
                    <a:t>PM</a:t>
                  </a:r>
                  <a:r>
                    <a:rPr lang="en-US" altLang="zh-TW" sz="1400" baseline="-25000" dirty="0" smtClean="0"/>
                    <a:t>2.5</a:t>
                  </a:r>
                  <a:r>
                    <a:rPr lang="en-US" altLang="zh-TW" sz="1400" dirty="0" smtClean="0"/>
                    <a:t>:19</a:t>
                  </a:r>
                  <a:r>
                    <a:rPr lang="el-GR" altLang="zh-TW" sz="1400" dirty="0" smtClean="0"/>
                    <a:t>μ</a:t>
                  </a:r>
                  <a:r>
                    <a:rPr lang="en-US" altLang="zh-TW" sz="1400" dirty="0" smtClean="0"/>
                    <a:t>g/m</a:t>
                  </a:r>
                  <a:r>
                    <a:rPr lang="en-US" altLang="zh-TW" sz="1400" baseline="30000" dirty="0" smtClean="0"/>
                    <a:t>3</a:t>
                  </a:r>
                  <a:r>
                    <a:rPr lang="zh-TW" altLang="en-US" sz="1400" dirty="0" smtClean="0"/>
                    <a:t>    </a:t>
                  </a:r>
                  <a:r>
                    <a:rPr lang="en-US" altLang="zh-TW" sz="1400" dirty="0" smtClean="0"/>
                    <a:t>RH:63% </a:t>
                  </a:r>
                  <a:endParaRPr lang="en-US" altLang="zh-TW" sz="1400" dirty="0"/>
                </a:p>
              </p:txBody>
            </p:sp>
            <p:sp>
              <p:nvSpPr>
                <p:cNvPr id="23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1203992" y="3832289"/>
                  <a:ext cx="810260" cy="3257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zh-TW" altLang="en-US" sz="1400" b="1" dirty="0" smtClean="0">
                      <a:latin typeface="+mn-lt"/>
                      <a:ea typeface="+mn-ea"/>
                      <a:cs typeface="Times New Roman"/>
                    </a:rPr>
                    <a:t>壽山</a:t>
                  </a:r>
                  <a:endParaRPr lang="zh-TW" sz="1400" b="1" dirty="0">
                    <a:effectLst/>
                    <a:latin typeface="+mn-lt"/>
                    <a:ea typeface="+mn-ea"/>
                    <a:cs typeface="Times New Roman"/>
                  </a:endParaRPr>
                </a:p>
              </p:txBody>
            </p:sp>
            <p:sp>
              <p:nvSpPr>
                <p:cNvPr id="24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2271050" y="3570431"/>
                  <a:ext cx="810260" cy="3257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altLang="zh-TW" sz="1400" b="1" dirty="0" smtClean="0">
                      <a:effectLst/>
                      <a:latin typeface="+mn-lt"/>
                      <a:ea typeface="+mn-ea"/>
                      <a:cs typeface="Times New Roman"/>
                    </a:rPr>
                    <a:t>85</a:t>
                  </a:r>
                  <a:r>
                    <a:rPr lang="zh-TW" altLang="en-US" sz="1400" b="1" dirty="0" smtClean="0">
                      <a:effectLst/>
                      <a:latin typeface="+mn-lt"/>
                      <a:ea typeface="+mn-ea"/>
                      <a:cs typeface="Times New Roman"/>
                    </a:rPr>
                    <a:t>大樓</a:t>
                  </a:r>
                  <a:endParaRPr lang="zh-TW" sz="1400" b="1" dirty="0">
                    <a:effectLst/>
                    <a:latin typeface="+mn-lt"/>
                    <a:ea typeface="+mn-ea"/>
                    <a:cs typeface="Times New Roman"/>
                  </a:endParaRPr>
                </a:p>
              </p:txBody>
            </p:sp>
          </p:grpSp>
          <p:sp>
            <p:nvSpPr>
              <p:cNvPr id="21" name="文字方塊 20"/>
              <p:cNvSpPr txBox="1"/>
              <p:nvPr/>
            </p:nvSpPr>
            <p:spPr>
              <a:xfrm>
                <a:off x="1116416" y="3454586"/>
                <a:ext cx="17902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 smtClean="0">
                    <a:latin typeface="+mn-lt"/>
                    <a:ea typeface="+mn-ea"/>
                  </a:rPr>
                  <a:t>6/23</a:t>
                </a:r>
                <a:r>
                  <a:rPr lang="zh-TW" altLang="en-US" sz="1400" b="1" dirty="0" smtClean="0">
                    <a:latin typeface="+mn-lt"/>
                    <a:ea typeface="+mn-ea"/>
                  </a:rPr>
                  <a:t> </a:t>
                </a:r>
                <a:r>
                  <a:rPr lang="en-US" altLang="zh-TW" sz="1400" b="1" dirty="0" smtClean="0">
                    <a:latin typeface="+mn-lt"/>
                    <a:ea typeface="+mn-ea"/>
                  </a:rPr>
                  <a:t>10:00</a:t>
                </a:r>
                <a:endParaRPr lang="zh-TW" altLang="en-US" sz="1400" b="1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5" name="群組 24"/>
          <p:cNvGrpSpPr/>
          <p:nvPr/>
        </p:nvGrpSpPr>
        <p:grpSpPr>
          <a:xfrm>
            <a:off x="501566" y="5252312"/>
            <a:ext cx="2118906" cy="1515449"/>
            <a:chOff x="1098409" y="5223225"/>
            <a:chExt cx="2177642" cy="1763841"/>
          </a:xfrm>
        </p:grpSpPr>
        <p:pic>
          <p:nvPicPr>
            <p:cNvPr id="26" name="Picture 3" descr="W:\105空品-高雄拍照\高雄空品照片\6月\楠梓區-永挺大樓0624\DSCN1687.JPG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416" y="5223969"/>
              <a:ext cx="2159635" cy="1619885"/>
            </a:xfrm>
            <a:prstGeom prst="rect">
              <a:avLst/>
            </a:prstGeom>
            <a:noFill/>
            <a:extLst/>
          </p:spPr>
        </p:pic>
        <p:sp>
          <p:nvSpPr>
            <p:cNvPr id="27" name="矩形 26"/>
            <p:cNvSpPr/>
            <p:nvPr/>
          </p:nvSpPr>
          <p:spPr>
            <a:xfrm>
              <a:off x="1098409" y="6679288"/>
              <a:ext cx="2159635" cy="3077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1400" dirty="0" smtClean="0"/>
                <a:t>PM</a:t>
              </a:r>
              <a:r>
                <a:rPr lang="en-US" altLang="zh-TW" sz="1400" baseline="-25000" dirty="0" smtClean="0"/>
                <a:t>2.5</a:t>
              </a:r>
              <a:r>
                <a:rPr lang="en-US" altLang="zh-TW" sz="1400" dirty="0" smtClean="0"/>
                <a:t>:9</a:t>
              </a:r>
              <a:r>
                <a:rPr lang="el-GR" altLang="zh-TW" sz="1400" dirty="0" smtClean="0"/>
                <a:t>μ</a:t>
              </a:r>
              <a:r>
                <a:rPr lang="en-US" altLang="zh-TW" sz="1400" dirty="0" smtClean="0"/>
                <a:t>g/m</a:t>
              </a:r>
              <a:r>
                <a:rPr lang="en-US" altLang="zh-TW" sz="1400" baseline="30000" dirty="0" smtClean="0"/>
                <a:t>3</a:t>
              </a:r>
              <a:r>
                <a:rPr lang="zh-TW" altLang="en-US" sz="1400" dirty="0" smtClean="0"/>
                <a:t>    </a:t>
              </a:r>
              <a:r>
                <a:rPr lang="en-US" altLang="zh-TW" sz="1400" dirty="0" smtClean="0"/>
                <a:t>RH:54% </a:t>
              </a:r>
              <a:endParaRPr lang="en-US" altLang="zh-TW" sz="1400" dirty="0"/>
            </a:p>
          </p:txBody>
        </p:sp>
        <p:sp>
          <p:nvSpPr>
            <p:cNvPr id="28" name="文字方塊 2"/>
            <p:cNvSpPr txBox="1">
              <a:spLocks noChangeArrowheads="1"/>
            </p:cNvSpPr>
            <p:nvPr/>
          </p:nvSpPr>
          <p:spPr bwMode="auto">
            <a:xfrm>
              <a:off x="1616954" y="5708156"/>
              <a:ext cx="1158558" cy="325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400" b="1" dirty="0">
                  <a:effectLst/>
                  <a:latin typeface="+mn-lt"/>
                  <a:ea typeface="+mn-ea"/>
                  <a:cs typeface="Times New Roman"/>
                </a:rPr>
                <a:t>仁武工業區</a:t>
              </a: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1116415" y="5223225"/>
              <a:ext cx="1790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latin typeface="+mn-lt"/>
                  <a:ea typeface="+mn-ea"/>
                </a:rPr>
                <a:t>6/24</a:t>
              </a:r>
              <a:r>
                <a:rPr lang="zh-TW" altLang="en-US" sz="1400" b="1" dirty="0" smtClean="0">
                  <a:latin typeface="+mn-lt"/>
                  <a:ea typeface="+mn-ea"/>
                </a:rPr>
                <a:t> </a:t>
              </a:r>
              <a:r>
                <a:rPr lang="en-US" altLang="zh-TW" sz="1400" b="1" dirty="0" smtClean="0">
                  <a:latin typeface="+mn-lt"/>
                  <a:ea typeface="+mn-ea"/>
                </a:rPr>
                <a:t>14:00</a:t>
              </a:r>
              <a:endParaRPr lang="zh-TW" altLang="en-US" sz="1400" b="1" dirty="0">
                <a:latin typeface="+mn-lt"/>
                <a:ea typeface="+mn-ea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2884334" y="1694100"/>
            <a:ext cx="2101740" cy="1647902"/>
            <a:chOff x="3481028" y="1664486"/>
            <a:chExt cx="2160000" cy="1918003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028" y="1664486"/>
              <a:ext cx="2160000" cy="1624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矩形 31"/>
            <p:cNvSpPr/>
            <p:nvPr/>
          </p:nvSpPr>
          <p:spPr>
            <a:xfrm>
              <a:off x="3481392" y="3224266"/>
              <a:ext cx="2159636" cy="35822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0000"/>
                  </a:solidFill>
                </a:rPr>
                <a:t>PM</a:t>
              </a:r>
              <a:r>
                <a:rPr lang="en-US" altLang="zh-TW" sz="1400" baseline="-25000" dirty="0" smtClean="0">
                  <a:solidFill>
                    <a:srgbClr val="FF0000"/>
                  </a:solidFill>
                </a:rPr>
                <a:t>2.5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:</a:t>
              </a:r>
              <a:r>
                <a:rPr lang="en-US" altLang="zh-TW" sz="1400" b="1" dirty="0" smtClean="0">
                  <a:solidFill>
                    <a:srgbClr val="FF0000"/>
                  </a:solidFill>
                </a:rPr>
                <a:t>124</a:t>
              </a:r>
              <a:r>
                <a:rPr lang="el-GR" altLang="zh-TW" sz="1400" dirty="0" smtClean="0">
                  <a:solidFill>
                    <a:srgbClr val="FF0000"/>
                  </a:solidFill>
                </a:rPr>
                <a:t>μ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g/m</a:t>
              </a:r>
              <a:r>
                <a:rPr lang="en-US" altLang="zh-TW" sz="1400" baseline="30000" dirty="0" smtClean="0">
                  <a:solidFill>
                    <a:srgbClr val="FF0000"/>
                  </a:solidFill>
                </a:rPr>
                <a:t>3</a:t>
              </a:r>
              <a:r>
                <a:rPr lang="zh-TW" altLang="en-US" sz="1400" dirty="0" smtClean="0">
                  <a:solidFill>
                    <a:srgbClr val="FF0000"/>
                  </a:solidFill>
                </a:rPr>
                <a:t>   </a:t>
              </a:r>
              <a:r>
                <a:rPr lang="en-US" altLang="zh-TW" sz="1400" dirty="0" smtClean="0"/>
                <a:t>RH:74% </a:t>
              </a:r>
              <a:endParaRPr lang="en-US" altLang="zh-TW" sz="1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3481028" y="1759237"/>
              <a:ext cx="1790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latin typeface="+mn-lt"/>
                  <a:ea typeface="+mn-ea"/>
                </a:rPr>
                <a:t>11/15</a:t>
              </a:r>
              <a:r>
                <a:rPr lang="zh-TW" altLang="en-US" sz="1400" b="1" dirty="0" smtClean="0">
                  <a:latin typeface="+mn-lt"/>
                  <a:ea typeface="+mn-ea"/>
                </a:rPr>
                <a:t> </a:t>
              </a:r>
              <a:r>
                <a:rPr lang="en-US" altLang="zh-TW" sz="1400" b="1" dirty="0" smtClean="0">
                  <a:latin typeface="+mn-lt"/>
                  <a:ea typeface="+mn-ea"/>
                </a:rPr>
                <a:t>11:00</a:t>
              </a:r>
              <a:endParaRPr lang="zh-TW" altLang="en-US" sz="1400" b="1" dirty="0">
                <a:latin typeface="+mn-lt"/>
                <a:ea typeface="+mn-ea"/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2871966" y="3492387"/>
            <a:ext cx="2112367" cy="1594428"/>
            <a:chOff x="3468631" y="3463046"/>
            <a:chExt cx="2170922" cy="1855765"/>
          </a:xfrm>
        </p:grpSpPr>
        <p:pic>
          <p:nvPicPr>
            <p:cNvPr id="35" name="圖片 34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8631" y="3463046"/>
              <a:ext cx="2160000" cy="1622425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3479917" y="4960587"/>
              <a:ext cx="2159636" cy="3582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0000"/>
                  </a:solidFill>
                </a:rPr>
                <a:t>PM</a:t>
              </a:r>
              <a:r>
                <a:rPr lang="en-US" altLang="zh-TW" sz="1400" baseline="-25000" dirty="0" smtClean="0">
                  <a:solidFill>
                    <a:srgbClr val="FF0000"/>
                  </a:solidFill>
                </a:rPr>
                <a:t>2.5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:</a:t>
              </a:r>
              <a:r>
                <a:rPr lang="en-US" altLang="zh-TW" sz="1400" b="1" dirty="0" smtClean="0">
                  <a:solidFill>
                    <a:srgbClr val="FF0000"/>
                  </a:solidFill>
                </a:rPr>
                <a:t>133</a:t>
              </a:r>
              <a:r>
                <a:rPr lang="el-GR" altLang="zh-TW" sz="1400" dirty="0" smtClean="0">
                  <a:solidFill>
                    <a:srgbClr val="FF0000"/>
                  </a:solidFill>
                </a:rPr>
                <a:t>μ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g/m</a:t>
              </a:r>
              <a:r>
                <a:rPr lang="en-US" altLang="zh-TW" sz="1400" baseline="30000" dirty="0" smtClean="0">
                  <a:solidFill>
                    <a:srgbClr val="FF0000"/>
                  </a:solidFill>
                </a:rPr>
                <a:t>3</a:t>
              </a:r>
              <a:r>
                <a:rPr lang="zh-TW" altLang="en-US" sz="1400" dirty="0" smtClean="0">
                  <a:solidFill>
                    <a:srgbClr val="FF0000"/>
                  </a:solidFill>
                </a:rPr>
                <a:t>   </a:t>
              </a:r>
              <a:r>
                <a:rPr lang="en-US" altLang="zh-TW" sz="1400" dirty="0" smtClean="0"/>
                <a:t>RH:74% </a:t>
              </a:r>
              <a:endParaRPr lang="en-US" altLang="zh-TW" sz="1400" dirty="0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3468631" y="3467417"/>
              <a:ext cx="1790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latin typeface="+mn-lt"/>
                  <a:ea typeface="+mn-ea"/>
                </a:rPr>
                <a:t>11/15</a:t>
              </a:r>
              <a:r>
                <a:rPr lang="zh-TW" altLang="en-US" sz="1400" b="1" dirty="0" smtClean="0">
                  <a:latin typeface="+mn-lt"/>
                  <a:ea typeface="+mn-ea"/>
                </a:rPr>
                <a:t> </a:t>
              </a:r>
              <a:r>
                <a:rPr lang="en-US" altLang="zh-TW" sz="1400" b="1" dirty="0" smtClean="0">
                  <a:latin typeface="+mn-lt"/>
                  <a:ea typeface="+mn-ea"/>
                </a:rPr>
                <a:t>10:00</a:t>
              </a:r>
              <a:endParaRPr lang="zh-TW" altLang="en-US" sz="1400" b="1" dirty="0">
                <a:latin typeface="+mn-lt"/>
                <a:ea typeface="+mn-ea"/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2871966" y="5267098"/>
            <a:ext cx="2112369" cy="1471842"/>
            <a:chOff x="3468629" y="5238115"/>
            <a:chExt cx="2170924" cy="1713086"/>
          </a:xfrm>
        </p:grpSpPr>
        <p:pic>
          <p:nvPicPr>
            <p:cNvPr id="39" name="Picture 8" descr="W:\105空品-高雄拍照\高雄空品照片\11月\永挺大樓1115\DSCN2259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918" y="5238115"/>
              <a:ext cx="2159635" cy="1619885"/>
            </a:xfrm>
            <a:prstGeom prst="rect">
              <a:avLst/>
            </a:prstGeom>
            <a:noFill/>
            <a:extLst/>
          </p:spPr>
        </p:pic>
        <p:sp>
          <p:nvSpPr>
            <p:cNvPr id="40" name="矩形 39"/>
            <p:cNvSpPr/>
            <p:nvPr/>
          </p:nvSpPr>
          <p:spPr>
            <a:xfrm>
              <a:off x="3468629" y="6643423"/>
              <a:ext cx="2159636" cy="3077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0000"/>
                  </a:solidFill>
                </a:rPr>
                <a:t>PM</a:t>
              </a:r>
              <a:r>
                <a:rPr lang="en-US" altLang="zh-TW" sz="1400" baseline="-25000" dirty="0" smtClean="0">
                  <a:solidFill>
                    <a:srgbClr val="FF0000"/>
                  </a:solidFill>
                </a:rPr>
                <a:t>2.5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:</a:t>
              </a:r>
              <a:r>
                <a:rPr lang="en-US" altLang="zh-TW" sz="1400" b="1" dirty="0" smtClean="0">
                  <a:solidFill>
                    <a:srgbClr val="FF0000"/>
                  </a:solidFill>
                </a:rPr>
                <a:t>68</a:t>
              </a:r>
              <a:r>
                <a:rPr lang="el-GR" altLang="zh-TW" sz="1400" dirty="0" smtClean="0">
                  <a:solidFill>
                    <a:srgbClr val="FF0000"/>
                  </a:solidFill>
                </a:rPr>
                <a:t>μ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g/m</a:t>
              </a:r>
              <a:r>
                <a:rPr lang="en-US" altLang="zh-TW" sz="1400" baseline="30000" dirty="0" smtClean="0">
                  <a:solidFill>
                    <a:srgbClr val="FF0000"/>
                  </a:solidFill>
                </a:rPr>
                <a:t>3</a:t>
              </a:r>
              <a:r>
                <a:rPr lang="zh-TW" altLang="en-US" sz="1400" dirty="0" smtClean="0">
                  <a:solidFill>
                    <a:srgbClr val="FF0000"/>
                  </a:solidFill>
                </a:rPr>
                <a:t>    </a:t>
              </a:r>
              <a:r>
                <a:rPr lang="en-US" altLang="zh-TW" sz="1400" dirty="0" smtClean="0"/>
                <a:t>RH:63% </a:t>
              </a:r>
              <a:endParaRPr lang="en-US" altLang="zh-TW" sz="1400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3468630" y="5251772"/>
              <a:ext cx="1790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latin typeface="+mn-lt"/>
                  <a:ea typeface="+mn-ea"/>
                </a:rPr>
                <a:t>11/15</a:t>
              </a:r>
              <a:r>
                <a:rPr lang="zh-TW" altLang="en-US" sz="1400" b="1" dirty="0" smtClean="0">
                  <a:latin typeface="+mn-lt"/>
                  <a:ea typeface="+mn-ea"/>
                </a:rPr>
                <a:t> </a:t>
              </a:r>
              <a:r>
                <a:rPr lang="en-US" altLang="zh-TW" sz="1400" b="1" dirty="0" smtClean="0">
                  <a:latin typeface="+mn-lt"/>
                  <a:ea typeface="+mn-ea"/>
                </a:rPr>
                <a:t>14:00</a:t>
              </a:r>
              <a:endParaRPr lang="zh-TW" altLang="en-US" sz="1400" b="1" dirty="0">
                <a:latin typeface="+mn-lt"/>
                <a:ea typeface="+mn-ea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6672947" y="1126725"/>
            <a:ext cx="2478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="1" dirty="0">
                <a:solidFill>
                  <a:schemeClr val="bg1"/>
                </a:solidFill>
                <a:latin typeface="+mn-ea"/>
                <a:ea typeface="+mn-ea"/>
              </a:rPr>
              <a:t>105/2/29</a:t>
            </a:r>
            <a:r>
              <a:rPr lang="zh-TW" altLang="en-US" sz="2200" b="1" dirty="0">
                <a:solidFill>
                  <a:schemeClr val="bg1"/>
                </a:solidFill>
                <a:latin typeface="+mn-ea"/>
                <a:ea typeface="+mn-ea"/>
              </a:rPr>
              <a:t> 境外傳輸事件</a:t>
            </a:r>
          </a:p>
        </p:txBody>
      </p:sp>
      <p:grpSp>
        <p:nvGrpSpPr>
          <p:cNvPr id="53" name="群組 52"/>
          <p:cNvGrpSpPr/>
          <p:nvPr/>
        </p:nvGrpSpPr>
        <p:grpSpPr>
          <a:xfrm>
            <a:off x="5038210" y="934365"/>
            <a:ext cx="4984277" cy="1046856"/>
            <a:chOff x="1639791" y="1449782"/>
            <a:chExt cx="6987538" cy="1598911"/>
          </a:xfrm>
        </p:grpSpPr>
        <p:sp>
          <p:nvSpPr>
            <p:cNvPr id="54" name="矩形 7"/>
            <p:cNvSpPr/>
            <p:nvPr/>
          </p:nvSpPr>
          <p:spPr>
            <a:xfrm>
              <a:off x="1639791" y="1449782"/>
              <a:ext cx="6987538" cy="1598911"/>
            </a:xfrm>
            <a:custGeom>
              <a:avLst/>
              <a:gdLst/>
              <a:ahLst/>
              <a:cxnLst/>
              <a:rect l="l" t="t" r="r" b="b"/>
              <a:pathLst>
                <a:path w="9252160" h="1800230">
                  <a:moveTo>
                    <a:pt x="900115" y="0"/>
                  </a:moveTo>
                  <a:cubicBezTo>
                    <a:pt x="1193705" y="0"/>
                    <a:pt x="1454465" y="140559"/>
                    <a:pt x="1616137" y="360046"/>
                  </a:cubicBezTo>
                  <a:lnTo>
                    <a:pt x="9252160" y="360046"/>
                  </a:lnTo>
                  <a:lnTo>
                    <a:pt x="9252160" y="1440184"/>
                  </a:lnTo>
                  <a:lnTo>
                    <a:pt x="1616137" y="1440184"/>
                  </a:lnTo>
                  <a:cubicBezTo>
                    <a:pt x="1454465" y="1659671"/>
                    <a:pt x="1193705" y="1800230"/>
                    <a:pt x="900115" y="1800230"/>
                  </a:cubicBezTo>
                  <a:cubicBezTo>
                    <a:pt x="402995" y="1800230"/>
                    <a:pt x="0" y="1397235"/>
                    <a:pt x="0" y="900115"/>
                  </a:cubicBezTo>
                  <a:cubicBezTo>
                    <a:pt x="0" y="402995"/>
                    <a:pt x="402995" y="0"/>
                    <a:pt x="900115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文字方塊 11"/>
            <p:cNvSpPr txBox="1"/>
            <p:nvPr/>
          </p:nvSpPr>
          <p:spPr>
            <a:xfrm>
              <a:off x="1730718" y="1708643"/>
              <a:ext cx="1167925" cy="10811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000" b="1" dirty="0">
                  <a:solidFill>
                    <a:schemeClr val="bg1"/>
                  </a:solidFill>
                </a:rPr>
                <a:t>台北</a:t>
              </a:r>
              <a:r>
                <a:rPr lang="zh-TW" altLang="en-US" sz="2000" b="1" dirty="0" smtClean="0">
                  <a:solidFill>
                    <a:schemeClr val="bg1"/>
                  </a:solidFill>
                </a:rPr>
                <a:t>地區</a:t>
              </a:r>
            </a:p>
          </p:txBody>
        </p:sp>
      </p:grpSp>
      <p:sp>
        <p:nvSpPr>
          <p:cNvPr id="56" name="矩形 55"/>
          <p:cNvSpPr/>
          <p:nvPr/>
        </p:nvSpPr>
        <p:spPr>
          <a:xfrm>
            <a:off x="5936161" y="1257737"/>
            <a:ext cx="3502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</a:rPr>
              <a:t>105/2/29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 </a:t>
            </a:r>
            <a:r>
              <a:rPr lang="zh-TW" altLang="en-US" sz="2000" b="1" dirty="0">
                <a:solidFill>
                  <a:schemeClr val="bg1"/>
                </a:solidFill>
                <a:latin typeface="+mn-ea"/>
                <a:ea typeface="+mn-ea"/>
              </a:rPr>
              <a:t>境外傳輸事件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713311"/>
            <a:ext cx="2334522" cy="142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414588"/>
            <a:ext cx="2340000" cy="142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5178793"/>
            <a:ext cx="2340000" cy="14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文字方塊 59"/>
          <p:cNvSpPr txBox="1"/>
          <p:nvPr/>
        </p:nvSpPr>
        <p:spPr>
          <a:xfrm>
            <a:off x="6084168" y="1724576"/>
            <a:ext cx="1741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+mn-lt"/>
                <a:ea typeface="+mn-ea"/>
              </a:rPr>
              <a:t>2/28</a:t>
            </a:r>
            <a:r>
              <a:rPr lang="zh-TW" altLang="en-US" sz="1400" b="1" dirty="0" smtClean="0">
                <a:latin typeface="+mn-lt"/>
                <a:ea typeface="+mn-ea"/>
              </a:rPr>
              <a:t> </a:t>
            </a:r>
            <a:r>
              <a:rPr lang="en-US" altLang="zh-TW" sz="1400" b="1" dirty="0" smtClean="0">
                <a:latin typeface="+mn-lt"/>
                <a:ea typeface="+mn-ea"/>
              </a:rPr>
              <a:t>15:00</a:t>
            </a:r>
            <a:endParaRPr lang="zh-TW" altLang="en-US" sz="1400" b="1" dirty="0">
              <a:latin typeface="+mn-lt"/>
              <a:ea typeface="+mn-ea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6084167" y="3421749"/>
            <a:ext cx="1741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+mn-lt"/>
                <a:ea typeface="+mn-ea"/>
              </a:rPr>
              <a:t>2/29</a:t>
            </a:r>
            <a:r>
              <a:rPr lang="zh-TW" altLang="en-US" sz="1400" b="1" dirty="0" smtClean="0">
                <a:latin typeface="+mn-lt"/>
                <a:ea typeface="+mn-ea"/>
              </a:rPr>
              <a:t> </a:t>
            </a:r>
            <a:r>
              <a:rPr lang="en-US" altLang="zh-TW" sz="1400" b="1" dirty="0" smtClean="0">
                <a:latin typeface="+mn-lt"/>
                <a:ea typeface="+mn-ea"/>
              </a:rPr>
              <a:t>15:00</a:t>
            </a:r>
            <a:endParaRPr lang="zh-TW" altLang="en-US" sz="1400" b="1" dirty="0">
              <a:latin typeface="+mn-lt"/>
              <a:ea typeface="+mn-ea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6084168" y="5178793"/>
            <a:ext cx="1741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+mn-lt"/>
                <a:ea typeface="+mn-ea"/>
              </a:rPr>
              <a:t>2/30</a:t>
            </a:r>
            <a:r>
              <a:rPr lang="zh-TW" altLang="en-US" sz="1400" b="1" dirty="0" smtClean="0">
                <a:latin typeface="+mn-lt"/>
                <a:ea typeface="+mn-ea"/>
              </a:rPr>
              <a:t> </a:t>
            </a:r>
            <a:r>
              <a:rPr lang="en-US" altLang="zh-TW" sz="1400" b="1" dirty="0" smtClean="0">
                <a:latin typeface="+mn-lt"/>
                <a:ea typeface="+mn-ea"/>
              </a:rPr>
              <a:t>15:00</a:t>
            </a:r>
            <a:endParaRPr lang="zh-TW" altLang="en-US" sz="1400" b="1" dirty="0">
              <a:latin typeface="+mn-lt"/>
              <a:ea typeface="+mn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084167" y="3012556"/>
            <a:ext cx="233452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PM</a:t>
            </a:r>
            <a:r>
              <a:rPr lang="en-US" altLang="zh-TW" sz="14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zh-TW" sz="1400" dirty="0" smtClean="0">
                <a:solidFill>
                  <a:schemeClr val="tx1"/>
                </a:solidFill>
              </a:rPr>
              <a:t>:10</a:t>
            </a:r>
            <a:r>
              <a:rPr lang="el-GR" altLang="zh-TW" sz="1400" dirty="0" smtClean="0">
                <a:solidFill>
                  <a:schemeClr val="tx1"/>
                </a:solidFill>
              </a:rPr>
              <a:t>μ</a:t>
            </a:r>
            <a:r>
              <a:rPr lang="en-US" altLang="zh-TW" sz="1400" dirty="0" smtClean="0">
                <a:solidFill>
                  <a:schemeClr val="tx1"/>
                </a:solidFill>
              </a:rPr>
              <a:t>g/m</a:t>
            </a:r>
            <a:r>
              <a:rPr lang="en-US" altLang="zh-TW" sz="1400" baseline="30000" dirty="0" smtClean="0">
                <a:solidFill>
                  <a:schemeClr val="tx1"/>
                </a:solidFill>
              </a:rPr>
              <a:t>3</a:t>
            </a:r>
            <a:r>
              <a:rPr lang="zh-TW" altLang="en-US" sz="1400" dirty="0" smtClean="0">
                <a:solidFill>
                  <a:schemeClr val="tx1"/>
                </a:solidFill>
              </a:rPr>
              <a:t>   </a:t>
            </a:r>
            <a:r>
              <a:rPr lang="en-US" altLang="zh-TW" sz="1400" dirty="0" smtClean="0"/>
              <a:t>RH:56% </a:t>
            </a:r>
            <a:endParaRPr lang="en-US" altLang="zh-TW" sz="1400" dirty="0"/>
          </a:p>
        </p:txBody>
      </p:sp>
      <p:sp>
        <p:nvSpPr>
          <p:cNvPr id="64" name="矩形 63"/>
          <p:cNvSpPr/>
          <p:nvPr/>
        </p:nvSpPr>
        <p:spPr>
          <a:xfrm>
            <a:off x="6089646" y="4763705"/>
            <a:ext cx="233452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1400" dirty="0" smtClean="0">
                <a:solidFill>
                  <a:srgbClr val="FF0000"/>
                </a:solidFill>
              </a:rPr>
              <a:t>PM</a:t>
            </a:r>
            <a:r>
              <a:rPr lang="en-US" altLang="zh-TW" sz="1400" baseline="-25000" dirty="0" smtClean="0">
                <a:solidFill>
                  <a:srgbClr val="FF0000"/>
                </a:solidFill>
              </a:rPr>
              <a:t>2.5</a:t>
            </a:r>
            <a:r>
              <a:rPr lang="en-US" altLang="zh-TW" sz="1400" dirty="0" smtClean="0">
                <a:solidFill>
                  <a:srgbClr val="FF0000"/>
                </a:solidFill>
              </a:rPr>
              <a:t>: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74</a:t>
            </a:r>
            <a:r>
              <a:rPr lang="el-GR" altLang="zh-TW" sz="1400" dirty="0" smtClean="0">
                <a:solidFill>
                  <a:srgbClr val="FF0000"/>
                </a:solidFill>
              </a:rPr>
              <a:t>μ</a:t>
            </a:r>
            <a:r>
              <a:rPr lang="en-US" altLang="zh-TW" sz="1400" dirty="0" smtClean="0">
                <a:solidFill>
                  <a:srgbClr val="FF0000"/>
                </a:solidFill>
              </a:rPr>
              <a:t>g/m</a:t>
            </a:r>
            <a:r>
              <a:rPr lang="en-US" altLang="zh-TW" sz="1400" baseline="30000" dirty="0" smtClean="0">
                <a:solidFill>
                  <a:srgbClr val="FF0000"/>
                </a:solidFill>
              </a:rPr>
              <a:t>3</a:t>
            </a:r>
            <a:r>
              <a:rPr lang="zh-TW" altLang="en-US" sz="1400" dirty="0" smtClean="0">
                <a:solidFill>
                  <a:srgbClr val="FF0000"/>
                </a:solidFill>
              </a:rPr>
              <a:t>   </a:t>
            </a:r>
            <a:r>
              <a:rPr lang="en-US" altLang="zh-TW" sz="1400" dirty="0" smtClean="0"/>
              <a:t>RH:60% </a:t>
            </a:r>
            <a:endParaRPr lang="en-US" altLang="zh-TW" sz="1400" dirty="0"/>
          </a:p>
        </p:txBody>
      </p:sp>
      <p:sp>
        <p:nvSpPr>
          <p:cNvPr id="65" name="矩形 64"/>
          <p:cNvSpPr/>
          <p:nvPr/>
        </p:nvSpPr>
        <p:spPr>
          <a:xfrm>
            <a:off x="6084167" y="6474505"/>
            <a:ext cx="233452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PM</a:t>
            </a:r>
            <a:r>
              <a:rPr lang="en-US" altLang="zh-TW" sz="1400" baseline="-25000" dirty="0" smtClean="0">
                <a:solidFill>
                  <a:schemeClr val="tx1"/>
                </a:solidFill>
              </a:rPr>
              <a:t>2.5</a:t>
            </a:r>
            <a:r>
              <a:rPr lang="en-US" altLang="zh-TW" sz="1400" dirty="0" smtClean="0">
                <a:solidFill>
                  <a:schemeClr val="tx1"/>
                </a:solidFill>
              </a:rPr>
              <a:t>:19</a:t>
            </a:r>
            <a:r>
              <a:rPr lang="el-GR" altLang="zh-TW" sz="1400" dirty="0" smtClean="0">
                <a:solidFill>
                  <a:schemeClr val="tx1"/>
                </a:solidFill>
              </a:rPr>
              <a:t>μ</a:t>
            </a:r>
            <a:r>
              <a:rPr lang="en-US" altLang="zh-TW" sz="1400" dirty="0" smtClean="0">
                <a:solidFill>
                  <a:schemeClr val="tx1"/>
                </a:solidFill>
              </a:rPr>
              <a:t>g/m</a:t>
            </a:r>
            <a:r>
              <a:rPr lang="en-US" altLang="zh-TW" sz="1400" baseline="30000" dirty="0" smtClean="0">
                <a:solidFill>
                  <a:schemeClr val="tx1"/>
                </a:solidFill>
              </a:rPr>
              <a:t>3</a:t>
            </a:r>
            <a:r>
              <a:rPr lang="zh-TW" altLang="en-US" sz="1400" dirty="0" smtClean="0">
                <a:solidFill>
                  <a:schemeClr val="tx1"/>
                </a:solidFill>
              </a:rPr>
              <a:t>   </a:t>
            </a:r>
            <a:r>
              <a:rPr lang="en-US" altLang="zh-TW" sz="1400" dirty="0" smtClean="0"/>
              <a:t>RH:52% 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7272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自訂 1">
      <a:majorFont>
        <a:latin typeface="Times New Roman"/>
        <a:ea typeface="微軟正黑體"/>
        <a:cs typeface="新細明體"/>
      </a:majorFont>
      <a:minorFont>
        <a:latin typeface="Times New Roman"/>
        <a:ea typeface="微軟正黑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佈景主題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自訂 4">
    <a:majorFont>
      <a:latin typeface="Times New Roman"/>
      <a:ea typeface="華康中圓體(P)"/>
      <a:cs typeface=""/>
    </a:majorFont>
    <a:minorFont>
      <a:latin typeface="Times New Roman"/>
      <a:ea typeface="華康中圓體(P)"/>
      <a:cs typeface=""/>
    </a:minorFont>
  </a:fontScheme>
  <a:fmtScheme name="Office 佈景主題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3697</Words>
  <Application>Microsoft Office PowerPoint</Application>
  <PresentationFormat>如螢幕大小 (4:3)</PresentationFormat>
  <Paragraphs>580</Paragraphs>
  <Slides>36</Slides>
  <Notes>4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8" baseType="lpstr">
      <vt:lpstr>華康兒風體W4(P)</vt:lpstr>
      <vt:lpstr>微軟正黑體</vt:lpstr>
      <vt:lpstr>微軟正黑體 (本文)</vt:lpstr>
      <vt:lpstr>新細明體</vt:lpstr>
      <vt:lpstr>標楷體</vt:lpstr>
      <vt:lpstr>Arial</vt:lpstr>
      <vt:lpstr>Tahoma</vt:lpstr>
      <vt:lpstr>Times New Roman</vt:lpstr>
      <vt:lpstr>Verdana</vt:lpstr>
      <vt:lpstr>Wingdings</vt:lpstr>
      <vt:lpstr>預設簡報設計</vt:lpstr>
      <vt:lpstr>Microsoft Excel 圖表</vt:lpstr>
      <vt:lpstr>空氣品質指標(AQI)宣導教材</vt:lpstr>
      <vt:lpstr>簡報大綱</vt:lpstr>
      <vt:lpstr>壹. 認識空氣污染</vt:lpstr>
      <vt:lpstr>空氣之重要性</vt:lpstr>
      <vt:lpstr>空氣污染之定義</vt:lpstr>
      <vt:lpstr>空氣污染物來源有哪些？</vt:lpstr>
      <vt:lpstr>空氣污染物種類</vt:lpstr>
      <vt:lpstr>空氣污染物對健康的影響</vt:lpstr>
      <vt:lpstr>空氣污染影響能見度</vt:lpstr>
      <vt:lpstr>空氣污染物對健康的影響</vt:lpstr>
      <vt:lpstr>空氣污染物對健康的影響</vt:lpstr>
      <vt:lpstr>空氣污染物對健康的影響</vt:lpstr>
      <vt:lpstr>空氣污染物對健康的影響</vt:lpstr>
      <vt:lpstr>貳. 瞭解空氣品質現況</vt:lpstr>
      <vt:lpstr>PowerPoint 簡報</vt:lpstr>
      <vt:lpstr>大氣空氣品質監測報你知</vt:lpstr>
      <vt:lpstr>全國各污染物濃度呈改善趨勢</vt:lpstr>
      <vt:lpstr>PM2.5空氣品質概況</vt:lpstr>
      <vt:lpstr>PM2.5濃度季節性差異大</vt:lpstr>
      <vt:lpstr>清淨空氣計畫-除污防霾行動措施目標</vt:lpstr>
      <vt:lpstr>參. 空氣品質指標(AQI)</vt:lpstr>
      <vt:lpstr>AQI指標整合雙指標  空氣品質一目瞭然</vt:lpstr>
      <vt:lpstr>AQI指標之定義</vt:lpstr>
      <vt:lpstr>AQI指標之活動建議</vt:lpstr>
      <vt:lpstr>AQI與PSI指標之健康影響對照比較</vt:lpstr>
      <vt:lpstr>AQI與PM2.5指標差異對照</vt:lpstr>
      <vt:lpstr>提前橘色預警 避免紅害及紫爆發生</vt:lpstr>
      <vt:lpstr>超過標準(AQI&gt;100)即啟動應變措施</vt:lpstr>
      <vt:lpstr>由AQI指標看空氣品質之改善</vt:lpstr>
      <vt:lpstr>全國AQI&gt;100比率概況</vt:lpstr>
      <vt:lpstr>新式校園空品旗幟</vt:lpstr>
      <vt:lpstr>新舊校園空品旗幟對照</vt:lpstr>
      <vt:lpstr>肆. 掌握空氣品質資訊</vt:lpstr>
      <vt:lpstr>多元空氣品質資訊來源</vt:lpstr>
      <vt:lpstr>資訊公開 全民監督</vt:lpstr>
      <vt:lpstr>結語</vt:lpstr>
    </vt:vector>
  </TitlesOfParts>
  <Company>iMAX Design.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chenzl</dc:creator>
  <cp:lastModifiedBy>Windows 使用者</cp:lastModifiedBy>
  <cp:revision>254</cp:revision>
  <dcterms:created xsi:type="dcterms:W3CDTF">2013-05-07T01:51:17Z</dcterms:created>
  <dcterms:modified xsi:type="dcterms:W3CDTF">2017-08-28T13:42:00Z</dcterms:modified>
</cp:coreProperties>
</file>